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333" r:id="rId4"/>
    <p:sldId id="257" r:id="rId5"/>
    <p:sldId id="361" r:id="rId6"/>
    <p:sldId id="405" r:id="rId7"/>
    <p:sldId id="388" r:id="rId8"/>
    <p:sldId id="268" r:id="rId9"/>
    <p:sldId id="273" r:id="rId10"/>
    <p:sldId id="410" r:id="rId11"/>
    <p:sldId id="411" r:id="rId12"/>
    <p:sldId id="412" r:id="rId13"/>
    <p:sldId id="413" r:id="rId14"/>
    <p:sldId id="414" r:id="rId15"/>
    <p:sldId id="415" r:id="rId16"/>
    <p:sldId id="419" r:id="rId17"/>
    <p:sldId id="431" r:id="rId18"/>
    <p:sldId id="416" r:id="rId19"/>
    <p:sldId id="308" r:id="rId20"/>
    <p:sldId id="365" r:id="rId21"/>
    <p:sldId id="409" r:id="rId22"/>
    <p:sldId id="430" r:id="rId23"/>
    <p:sldId id="390" r:id="rId24"/>
    <p:sldId id="387" r:id="rId25"/>
    <p:sldId id="348" r:id="rId26"/>
    <p:sldId id="389" r:id="rId27"/>
    <p:sldId id="270" r:id="rId28"/>
    <p:sldId id="417" r:id="rId29"/>
    <p:sldId id="288" r:id="rId30"/>
    <p:sldId id="395" r:id="rId31"/>
    <p:sldId id="425" r:id="rId32"/>
    <p:sldId id="426" r:id="rId33"/>
    <p:sldId id="346" r:id="rId34"/>
    <p:sldId id="421" r:id="rId35"/>
    <p:sldId id="418" r:id="rId36"/>
    <p:sldId id="427" r:id="rId37"/>
    <p:sldId id="354" r:id="rId38"/>
    <p:sldId id="309" r:id="rId39"/>
    <p:sldId id="422" r:id="rId40"/>
    <p:sldId id="349" r:id="rId41"/>
    <p:sldId id="429" r:id="rId42"/>
    <p:sldId id="428" r:id="rId43"/>
    <p:sldId id="396" r:id="rId44"/>
    <p:sldId id="423" r:id="rId45"/>
    <p:sldId id="347" r:id="rId46"/>
    <p:sldId id="351" r:id="rId47"/>
    <p:sldId id="424" r:id="rId48"/>
    <p:sldId id="286"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DF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B2BA0-59B6-4AAF-A8D5-E14290A99864}" type="datetimeFigureOut">
              <a:rPr lang="en-US" smtClean="0"/>
              <a:t>7/24/16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257C8-6BBE-4D6A-8A7C-BCCB1138AB8E}" type="slidenum">
              <a:rPr lang="en-US" smtClean="0"/>
              <a:t>‹#›</a:t>
            </a:fld>
            <a:endParaRPr lang="en-US"/>
          </a:p>
        </p:txBody>
      </p:sp>
    </p:spTree>
    <p:extLst>
      <p:ext uri="{BB962C8B-B14F-4D97-AF65-F5344CB8AC3E}">
        <p14:creationId xmlns:p14="http://schemas.microsoft.com/office/powerpoint/2010/main" val="242802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257C8-6BBE-4D6A-8A7C-BCCB1138AB8E}" type="slidenum">
              <a:rPr lang="en-US" smtClean="0"/>
              <a:t>34</a:t>
            </a:fld>
            <a:endParaRPr lang="en-US"/>
          </a:p>
        </p:txBody>
      </p:sp>
    </p:spTree>
    <p:extLst>
      <p:ext uri="{BB962C8B-B14F-4D97-AF65-F5344CB8AC3E}">
        <p14:creationId xmlns:p14="http://schemas.microsoft.com/office/powerpoint/2010/main" val="247960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9125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26033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35015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0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61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3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76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4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56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06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91355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3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2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07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0414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E2054F-9071-451C-AEE3-2DBA7B8C0E92}" type="datetimeFigureOut">
              <a:rPr lang="en-US" smtClean="0"/>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9095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E2054F-9071-451C-AEE3-2DBA7B8C0E92}" type="datetimeFigureOut">
              <a:rPr lang="en-US" smtClean="0"/>
              <a:t>7/24/16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78304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E2054F-9071-451C-AEE3-2DBA7B8C0E92}" type="datetimeFigureOut">
              <a:rPr lang="en-US" smtClean="0"/>
              <a:t>7/24/16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7520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t>7/24/16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8848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3658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673387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t>7/24/16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t>‹#›</a:t>
            </a:fld>
            <a:endParaRPr lang="en-US"/>
          </a:p>
        </p:txBody>
      </p:sp>
    </p:spTree>
    <p:extLst>
      <p:ext uri="{BB962C8B-B14F-4D97-AF65-F5344CB8AC3E}">
        <p14:creationId xmlns:p14="http://schemas.microsoft.com/office/powerpoint/2010/main" val="306623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solidFill>
                  <a:prstClr val="black">
                    <a:tint val="75000"/>
                  </a:prstClr>
                </a:solidFill>
              </a:rPr>
              <a:pPr/>
              <a:t>7/24/16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4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C:\Users\jim.smith\Google Drive\Jim\JOSHUA\jOSHU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155"/>
            <a:ext cx="9144000" cy="513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6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Love the 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your God, walk in all his ways, obey his commands, hold firmly 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serve him 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56117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Love the 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your God,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walk in all his ways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obey his commands, hold firmly 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serve him 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8173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Love the 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your God,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walk in all his ways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obey his commands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hold firmly 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serve him 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47392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Love the 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your God,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walk in all his ways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obey his commands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hold firmly</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serve him 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48265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Love the 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your God,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walk in all his ways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obey his commands</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hold firmly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serve him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482653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3797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5750"/>
            <a:ext cx="60960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5105400" y="3262014"/>
            <a:ext cx="2514600" cy="584775"/>
          </a:xfrm>
          <a:prstGeom prst="rect">
            <a:avLst/>
          </a:prstGeom>
          <a:noFill/>
        </p:spPr>
        <p:txBody>
          <a:bodyPr wrap="squar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solidFill>
                  <a:srgbClr val="FF0000"/>
                </a:solidFill>
                <a:effectLst/>
              </a:rPr>
              <a:t>1916-1966</a:t>
            </a:r>
            <a:endParaRPr lang="en-US" sz="3200" b="1" cap="none" spc="0" dirty="0">
              <a:ln w="10541" cmpd="sng">
                <a:solidFill>
                  <a:srgbClr val="7D7D7D">
                    <a:tint val="100000"/>
                    <a:shade val="100000"/>
                    <a:satMod val="110000"/>
                  </a:srgbClr>
                </a:solidFill>
                <a:prstDash val="solid"/>
              </a:ln>
              <a:solidFill>
                <a:srgbClr val="FF0000"/>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8" y="666750"/>
            <a:ext cx="3048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533400" y="2038350"/>
            <a:ext cx="2971800" cy="646331"/>
          </a:xfrm>
          <a:prstGeom prst="rect">
            <a:avLst/>
          </a:prstGeom>
          <a:noFill/>
        </p:spPr>
        <p:txBody>
          <a:bodyPr wrap="square" rtlCol="0">
            <a:spAutoFit/>
          </a:bodyPr>
          <a:lstStyle/>
          <a:p>
            <a:pPr algn="ctr"/>
            <a:r>
              <a:rPr lang="en-US" b="1" dirty="0" smtClean="0">
                <a:solidFill>
                  <a:schemeClr val="bg1"/>
                </a:solidFill>
              </a:rPr>
              <a:t>Ken Mayes</a:t>
            </a:r>
            <a:r>
              <a:rPr lang="en-US" dirty="0" smtClean="0">
                <a:solidFill>
                  <a:schemeClr val="bg1"/>
                </a:solidFill>
              </a:rPr>
              <a:t/>
            </a:r>
            <a:br>
              <a:rPr lang="en-US" dirty="0" smtClean="0">
                <a:solidFill>
                  <a:schemeClr val="bg1"/>
                </a:solidFill>
              </a:rPr>
            </a:br>
            <a:r>
              <a:rPr lang="en-US" dirty="0" smtClean="0">
                <a:solidFill>
                  <a:schemeClr val="bg1"/>
                </a:solidFill>
              </a:rPr>
              <a:t>1960 - 1964</a:t>
            </a:r>
            <a:endParaRPr lang="en-US" dirty="0">
              <a:solidFill>
                <a:schemeClr val="bg1"/>
              </a:solidFill>
            </a:endParaRPr>
          </a:p>
        </p:txBody>
      </p:sp>
    </p:spTree>
    <p:extLst>
      <p:ext uri="{BB962C8B-B14F-4D97-AF65-F5344CB8AC3E}">
        <p14:creationId xmlns:p14="http://schemas.microsoft.com/office/powerpoint/2010/main" val="4123966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00150"/>
            <a:ext cx="4622800" cy="34671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514350"/>
            <a:ext cx="4525433" cy="33940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8853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00149"/>
            <a:ext cx="9182100" cy="2596754"/>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6750" y="1419820"/>
            <a:ext cx="7848600" cy="923330"/>
          </a:xfrm>
          <a:prstGeom prst="rect">
            <a:avLst/>
          </a:prstGeom>
          <a:noFill/>
        </p:spPr>
        <p:txBody>
          <a:bodyPr wrap="square" rtlCol="0">
            <a:spAutoFit/>
          </a:bodyPr>
          <a:lstStyle/>
          <a:p>
            <a:pPr algn="ctr"/>
            <a:r>
              <a:rPr lang="en-US" sz="5400" dirty="0" smtClean="0">
                <a:solidFill>
                  <a:schemeClr val="bg1"/>
                </a:solidFill>
                <a:effectLst>
                  <a:outerShdw blurRad="50800" dist="50800" dir="5400000" algn="ctr" rotWithShape="0">
                    <a:schemeClr val="tx1"/>
                  </a:outerShdw>
                </a:effectLst>
                <a:latin typeface="Augustus" pitchFamily="2" charset="0"/>
              </a:rPr>
              <a:t>Remember</a:t>
            </a:r>
            <a:endParaRPr lang="en-US" sz="54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smtClean="0">
                <a:solidFill>
                  <a:schemeClr val="bg1"/>
                </a:solidFill>
                <a:effectLst>
                  <a:outerShdw blurRad="38100" dist="38100" dir="2700000" algn="tl">
                    <a:srgbClr val="000000">
                      <a:alpha val="43137"/>
                    </a:srgbClr>
                  </a:outerShdw>
                </a:effectLst>
                <a:latin typeface="Augustus" pitchFamily="2" charset="0"/>
              </a:rPr>
              <a:t>2</a:t>
            </a:r>
            <a:endParaRPr lang="en-US" sz="8800" dirty="0">
              <a:solidFill>
                <a:schemeClr val="bg1"/>
              </a:solidFill>
              <a:effectLst>
                <a:outerShdw blurRad="38100" dist="38100" dir="2700000" algn="tl">
                  <a:srgbClr val="000000">
                    <a:alpha val="43137"/>
                  </a:srgbClr>
                </a:outerShdw>
              </a:effectLst>
              <a:latin typeface="Augustus" pitchFamily="2" charset="0"/>
            </a:endParaRPr>
          </a:p>
        </p:txBody>
      </p:sp>
      <p:sp>
        <p:nvSpPr>
          <p:cNvPr id="6" name="TextBox 5"/>
          <p:cNvSpPr txBox="1"/>
          <p:nvPr/>
        </p:nvSpPr>
        <p:spPr>
          <a:xfrm>
            <a:off x="990600" y="2473464"/>
            <a:ext cx="7734300" cy="1323439"/>
          </a:xfrm>
          <a:prstGeom prst="rect">
            <a:avLst/>
          </a:prstGeom>
          <a:noFill/>
        </p:spPr>
        <p:txBody>
          <a:bodyPr wrap="square" rtlCol="0">
            <a:spAutoFit/>
          </a:bodyPr>
          <a:lstStyle/>
          <a:p>
            <a:pPr algn="ctr"/>
            <a:r>
              <a:rPr lang="en-US" sz="4000" dirty="0" smtClean="0">
                <a:solidFill>
                  <a:srgbClr val="FFC000"/>
                </a:solidFill>
                <a:effectLst>
                  <a:outerShdw blurRad="38100" dist="38100" dir="2700000" algn="tl">
                    <a:srgbClr val="000000">
                      <a:alpha val="43137"/>
                    </a:srgbClr>
                  </a:outerShdw>
                </a:effectLst>
                <a:latin typeface="Century Gothic" panose="020B0502020202020204" pitchFamily="34" charset="0"/>
              </a:rPr>
              <a:t>TO COMMUNICATE </a:t>
            </a:r>
            <a:r>
              <a:rPr lang="en-US" sz="4000" dirty="0" smtClean="0">
                <a:solidFill>
                  <a:srgbClr val="FFC000"/>
                </a:solidFill>
                <a:effectLst>
                  <a:outerShdw blurRad="38100" dist="38100" dir="2700000" algn="tl">
                    <a:srgbClr val="000000">
                      <a:alpha val="43137"/>
                    </a:srgbClr>
                  </a:outerShdw>
                </a:effectLst>
                <a:latin typeface="Century Gothic" panose="020B0502020202020204" pitchFamily="34" charset="0"/>
              </a:rPr>
              <a:t>CLEARLY AND PEACEFULLY</a:t>
            </a:r>
            <a:endParaRPr lang="en-US" sz="4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53" y="666750"/>
            <a:ext cx="9144000" cy="38862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253" y="819150"/>
            <a:ext cx="9144000" cy="304698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But while they were still in Canaan,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when they came to a place called </a:t>
            </a:r>
            <a:r>
              <a:rPr lang="en-US" sz="3200"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Geliloth</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near the Jordan River,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men of Reuben, Gad,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half-tribe of Manasseh stopped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to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build a large and imposing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altar." </a:t>
            </a:r>
            <a:endParaRPr lang="en-US" sz="32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128370" y="3856418"/>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22:10</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81582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1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0419" b="12071"/>
          <a:stretch/>
        </p:blipFill>
        <p:spPr bwMode="auto">
          <a:xfrm>
            <a:off x="-20505" y="16440"/>
            <a:ext cx="9164506" cy="512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3913034" y="673382"/>
            <a:ext cx="2704334" cy="2851871"/>
          </a:xfrm>
          <a:custGeom>
            <a:avLst/>
            <a:gdLst>
              <a:gd name="connsiteX0" fmla="*/ 2704334 w 2704334"/>
              <a:gd name="connsiteY0" fmla="*/ 386 h 2851871"/>
              <a:gd name="connsiteX1" fmla="*/ 2547924 w 2704334"/>
              <a:gd name="connsiteY1" fmla="*/ 24450 h 2851871"/>
              <a:gd name="connsiteX2" fmla="*/ 2463703 w 2704334"/>
              <a:gd name="connsiteY2" fmla="*/ 156797 h 2851871"/>
              <a:gd name="connsiteX3" fmla="*/ 2403545 w 2704334"/>
              <a:gd name="connsiteY3" fmla="*/ 253050 h 2851871"/>
              <a:gd name="connsiteX4" fmla="*/ 2295261 w 2704334"/>
              <a:gd name="connsiteY4" fmla="*/ 301176 h 2851871"/>
              <a:gd name="connsiteX5" fmla="*/ 2271198 w 2704334"/>
              <a:gd name="connsiteY5" fmla="*/ 373365 h 2851871"/>
              <a:gd name="connsiteX6" fmla="*/ 2186977 w 2704334"/>
              <a:gd name="connsiteY6" fmla="*/ 409460 h 2851871"/>
              <a:gd name="connsiteX7" fmla="*/ 2102755 w 2704334"/>
              <a:gd name="connsiteY7" fmla="*/ 421492 h 2851871"/>
              <a:gd name="connsiteX8" fmla="*/ 2078692 w 2704334"/>
              <a:gd name="connsiteY8" fmla="*/ 421492 h 2851871"/>
              <a:gd name="connsiteX9" fmla="*/ 2078692 w 2704334"/>
              <a:gd name="connsiteY9" fmla="*/ 517744 h 2851871"/>
              <a:gd name="connsiteX10" fmla="*/ 2078692 w 2704334"/>
              <a:gd name="connsiteY10" fmla="*/ 601965 h 2851871"/>
              <a:gd name="connsiteX11" fmla="*/ 2030566 w 2704334"/>
              <a:gd name="connsiteY11" fmla="*/ 613997 h 2851871"/>
              <a:gd name="connsiteX12" fmla="*/ 1970408 w 2704334"/>
              <a:gd name="connsiteY12" fmla="*/ 638060 h 2851871"/>
              <a:gd name="connsiteX13" fmla="*/ 1970408 w 2704334"/>
              <a:gd name="connsiteY13" fmla="*/ 662123 h 2851871"/>
              <a:gd name="connsiteX14" fmla="*/ 1910250 w 2704334"/>
              <a:gd name="connsiteY14" fmla="*/ 698218 h 2851871"/>
              <a:gd name="connsiteX15" fmla="*/ 1826029 w 2704334"/>
              <a:gd name="connsiteY15" fmla="*/ 722281 h 2851871"/>
              <a:gd name="connsiteX16" fmla="*/ 1826029 w 2704334"/>
              <a:gd name="connsiteY16" fmla="*/ 782439 h 2851871"/>
              <a:gd name="connsiteX17" fmla="*/ 1729777 w 2704334"/>
              <a:gd name="connsiteY17" fmla="*/ 842597 h 2851871"/>
              <a:gd name="connsiteX18" fmla="*/ 1729777 w 2704334"/>
              <a:gd name="connsiteY18" fmla="*/ 866660 h 2851871"/>
              <a:gd name="connsiteX19" fmla="*/ 1693682 w 2704334"/>
              <a:gd name="connsiteY19" fmla="*/ 902755 h 2851871"/>
              <a:gd name="connsiteX20" fmla="*/ 1693682 w 2704334"/>
              <a:gd name="connsiteY20" fmla="*/ 962913 h 2851871"/>
              <a:gd name="connsiteX21" fmla="*/ 1669619 w 2704334"/>
              <a:gd name="connsiteY21" fmla="*/ 1071197 h 2851871"/>
              <a:gd name="connsiteX22" fmla="*/ 1633524 w 2704334"/>
              <a:gd name="connsiteY22" fmla="*/ 1083229 h 2851871"/>
              <a:gd name="connsiteX23" fmla="*/ 1537271 w 2704334"/>
              <a:gd name="connsiteY23" fmla="*/ 1167450 h 2851871"/>
              <a:gd name="connsiteX24" fmla="*/ 1477113 w 2704334"/>
              <a:gd name="connsiteY24" fmla="*/ 1263702 h 2851871"/>
              <a:gd name="connsiteX25" fmla="*/ 1453050 w 2704334"/>
              <a:gd name="connsiteY25" fmla="*/ 1299797 h 2851871"/>
              <a:gd name="connsiteX26" fmla="*/ 1368829 w 2704334"/>
              <a:gd name="connsiteY26" fmla="*/ 1359955 h 2851871"/>
              <a:gd name="connsiteX27" fmla="*/ 1296640 w 2704334"/>
              <a:gd name="connsiteY27" fmla="*/ 1504334 h 2851871"/>
              <a:gd name="connsiteX28" fmla="*/ 1260545 w 2704334"/>
              <a:gd name="connsiteY28" fmla="*/ 1528397 h 2851871"/>
              <a:gd name="connsiteX29" fmla="*/ 1068040 w 2704334"/>
              <a:gd name="connsiteY29" fmla="*/ 1600586 h 2851871"/>
              <a:gd name="connsiteX30" fmla="*/ 995850 w 2704334"/>
              <a:gd name="connsiteY30" fmla="*/ 1684807 h 2851871"/>
              <a:gd name="connsiteX31" fmla="*/ 995850 w 2704334"/>
              <a:gd name="connsiteY31" fmla="*/ 1720902 h 2851871"/>
              <a:gd name="connsiteX32" fmla="*/ 863503 w 2704334"/>
              <a:gd name="connsiteY32" fmla="*/ 1793092 h 2851871"/>
              <a:gd name="connsiteX33" fmla="*/ 767250 w 2704334"/>
              <a:gd name="connsiteY33" fmla="*/ 1853250 h 2851871"/>
              <a:gd name="connsiteX34" fmla="*/ 670998 w 2704334"/>
              <a:gd name="connsiteY34" fmla="*/ 1865281 h 2851871"/>
              <a:gd name="connsiteX35" fmla="*/ 683029 w 2704334"/>
              <a:gd name="connsiteY35" fmla="*/ 1925439 h 2851871"/>
              <a:gd name="connsiteX36" fmla="*/ 646934 w 2704334"/>
              <a:gd name="connsiteY36" fmla="*/ 1937471 h 2851871"/>
              <a:gd name="connsiteX37" fmla="*/ 683029 w 2704334"/>
              <a:gd name="connsiteY37" fmla="*/ 1973565 h 2851871"/>
              <a:gd name="connsiteX38" fmla="*/ 622871 w 2704334"/>
              <a:gd name="connsiteY38" fmla="*/ 2009660 h 2851871"/>
              <a:gd name="connsiteX39" fmla="*/ 658966 w 2704334"/>
              <a:gd name="connsiteY39" fmla="*/ 2021692 h 2851871"/>
              <a:gd name="connsiteX40" fmla="*/ 622871 w 2704334"/>
              <a:gd name="connsiteY40" fmla="*/ 2081850 h 2851871"/>
              <a:gd name="connsiteX41" fmla="*/ 598808 w 2704334"/>
              <a:gd name="connsiteY41" fmla="*/ 2178102 h 2851871"/>
              <a:gd name="connsiteX42" fmla="*/ 550682 w 2704334"/>
              <a:gd name="connsiteY42" fmla="*/ 2214197 h 2851871"/>
              <a:gd name="connsiteX43" fmla="*/ 562713 w 2704334"/>
              <a:gd name="connsiteY43" fmla="*/ 2226229 h 2851871"/>
              <a:gd name="connsiteX44" fmla="*/ 466461 w 2704334"/>
              <a:gd name="connsiteY44" fmla="*/ 2322481 h 2851871"/>
              <a:gd name="connsiteX45" fmla="*/ 406303 w 2704334"/>
              <a:gd name="connsiteY45" fmla="*/ 2370607 h 2851871"/>
              <a:gd name="connsiteX46" fmla="*/ 334113 w 2704334"/>
              <a:gd name="connsiteY46" fmla="*/ 2394671 h 2851871"/>
              <a:gd name="connsiteX47" fmla="*/ 334113 w 2704334"/>
              <a:gd name="connsiteY47" fmla="*/ 2454829 h 2851871"/>
              <a:gd name="connsiteX48" fmla="*/ 261924 w 2704334"/>
              <a:gd name="connsiteY48" fmla="*/ 2478892 h 2851871"/>
              <a:gd name="connsiteX49" fmla="*/ 261924 w 2704334"/>
              <a:gd name="connsiteY49" fmla="*/ 2551081 h 2851871"/>
              <a:gd name="connsiteX50" fmla="*/ 165671 w 2704334"/>
              <a:gd name="connsiteY50" fmla="*/ 2599207 h 2851871"/>
              <a:gd name="connsiteX51" fmla="*/ 165671 w 2704334"/>
              <a:gd name="connsiteY51" fmla="*/ 2635302 h 2851871"/>
              <a:gd name="connsiteX52" fmla="*/ 81450 w 2704334"/>
              <a:gd name="connsiteY52" fmla="*/ 2683429 h 2851871"/>
              <a:gd name="connsiteX53" fmla="*/ 105513 w 2704334"/>
              <a:gd name="connsiteY53" fmla="*/ 2731555 h 2851871"/>
              <a:gd name="connsiteX54" fmla="*/ 9261 w 2704334"/>
              <a:gd name="connsiteY54" fmla="*/ 2803744 h 2851871"/>
              <a:gd name="connsiteX55" fmla="*/ 9261 w 2704334"/>
              <a:gd name="connsiteY55" fmla="*/ 2851871 h 28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04334" h="2851871">
                <a:moveTo>
                  <a:pt x="2704334" y="386"/>
                </a:moveTo>
                <a:cubicBezTo>
                  <a:pt x="2646181" y="-617"/>
                  <a:pt x="2588029" y="-1619"/>
                  <a:pt x="2547924" y="24450"/>
                </a:cubicBezTo>
                <a:cubicBezTo>
                  <a:pt x="2507819" y="50519"/>
                  <a:pt x="2487766" y="118697"/>
                  <a:pt x="2463703" y="156797"/>
                </a:cubicBezTo>
                <a:cubicBezTo>
                  <a:pt x="2439640" y="194897"/>
                  <a:pt x="2431619" y="228987"/>
                  <a:pt x="2403545" y="253050"/>
                </a:cubicBezTo>
                <a:cubicBezTo>
                  <a:pt x="2375471" y="277113"/>
                  <a:pt x="2317319" y="281123"/>
                  <a:pt x="2295261" y="301176"/>
                </a:cubicBezTo>
                <a:cubicBezTo>
                  <a:pt x="2273203" y="321229"/>
                  <a:pt x="2289245" y="355318"/>
                  <a:pt x="2271198" y="373365"/>
                </a:cubicBezTo>
                <a:cubicBezTo>
                  <a:pt x="2253151" y="391412"/>
                  <a:pt x="2215051" y="401439"/>
                  <a:pt x="2186977" y="409460"/>
                </a:cubicBezTo>
                <a:cubicBezTo>
                  <a:pt x="2158903" y="417481"/>
                  <a:pt x="2120803" y="419487"/>
                  <a:pt x="2102755" y="421492"/>
                </a:cubicBezTo>
                <a:cubicBezTo>
                  <a:pt x="2084707" y="423497"/>
                  <a:pt x="2082702" y="405450"/>
                  <a:pt x="2078692" y="421492"/>
                </a:cubicBezTo>
                <a:cubicBezTo>
                  <a:pt x="2074682" y="437534"/>
                  <a:pt x="2078692" y="517744"/>
                  <a:pt x="2078692" y="517744"/>
                </a:cubicBezTo>
                <a:cubicBezTo>
                  <a:pt x="2078692" y="547823"/>
                  <a:pt x="2086713" y="585923"/>
                  <a:pt x="2078692" y="601965"/>
                </a:cubicBezTo>
                <a:cubicBezTo>
                  <a:pt x="2070671" y="618007"/>
                  <a:pt x="2048613" y="607981"/>
                  <a:pt x="2030566" y="613997"/>
                </a:cubicBezTo>
                <a:cubicBezTo>
                  <a:pt x="2012519" y="620013"/>
                  <a:pt x="1980434" y="630039"/>
                  <a:pt x="1970408" y="638060"/>
                </a:cubicBezTo>
                <a:cubicBezTo>
                  <a:pt x="1960382" y="646081"/>
                  <a:pt x="1980434" y="652097"/>
                  <a:pt x="1970408" y="662123"/>
                </a:cubicBezTo>
                <a:cubicBezTo>
                  <a:pt x="1960382" y="672149"/>
                  <a:pt x="1934313" y="688192"/>
                  <a:pt x="1910250" y="698218"/>
                </a:cubicBezTo>
                <a:cubicBezTo>
                  <a:pt x="1886187" y="708244"/>
                  <a:pt x="1840066" y="708244"/>
                  <a:pt x="1826029" y="722281"/>
                </a:cubicBezTo>
                <a:cubicBezTo>
                  <a:pt x="1811992" y="736318"/>
                  <a:pt x="1842071" y="762386"/>
                  <a:pt x="1826029" y="782439"/>
                </a:cubicBezTo>
                <a:cubicBezTo>
                  <a:pt x="1809987" y="802492"/>
                  <a:pt x="1745819" y="828560"/>
                  <a:pt x="1729777" y="842597"/>
                </a:cubicBezTo>
                <a:cubicBezTo>
                  <a:pt x="1713735" y="856634"/>
                  <a:pt x="1735793" y="856634"/>
                  <a:pt x="1729777" y="866660"/>
                </a:cubicBezTo>
                <a:cubicBezTo>
                  <a:pt x="1723761" y="876686"/>
                  <a:pt x="1699698" y="886713"/>
                  <a:pt x="1693682" y="902755"/>
                </a:cubicBezTo>
                <a:cubicBezTo>
                  <a:pt x="1687666" y="918797"/>
                  <a:pt x="1697692" y="934839"/>
                  <a:pt x="1693682" y="962913"/>
                </a:cubicBezTo>
                <a:cubicBezTo>
                  <a:pt x="1689672" y="990987"/>
                  <a:pt x="1679645" y="1051144"/>
                  <a:pt x="1669619" y="1071197"/>
                </a:cubicBezTo>
                <a:cubicBezTo>
                  <a:pt x="1659593" y="1091250"/>
                  <a:pt x="1655582" y="1067187"/>
                  <a:pt x="1633524" y="1083229"/>
                </a:cubicBezTo>
                <a:cubicBezTo>
                  <a:pt x="1611466" y="1099271"/>
                  <a:pt x="1563339" y="1137371"/>
                  <a:pt x="1537271" y="1167450"/>
                </a:cubicBezTo>
                <a:cubicBezTo>
                  <a:pt x="1511203" y="1197529"/>
                  <a:pt x="1491150" y="1241644"/>
                  <a:pt x="1477113" y="1263702"/>
                </a:cubicBezTo>
                <a:cubicBezTo>
                  <a:pt x="1463076" y="1285760"/>
                  <a:pt x="1471097" y="1283755"/>
                  <a:pt x="1453050" y="1299797"/>
                </a:cubicBezTo>
                <a:cubicBezTo>
                  <a:pt x="1435003" y="1315839"/>
                  <a:pt x="1394897" y="1325866"/>
                  <a:pt x="1368829" y="1359955"/>
                </a:cubicBezTo>
                <a:cubicBezTo>
                  <a:pt x="1342761" y="1394045"/>
                  <a:pt x="1314687" y="1476260"/>
                  <a:pt x="1296640" y="1504334"/>
                </a:cubicBezTo>
                <a:cubicBezTo>
                  <a:pt x="1278593" y="1532408"/>
                  <a:pt x="1298645" y="1512355"/>
                  <a:pt x="1260545" y="1528397"/>
                </a:cubicBezTo>
                <a:cubicBezTo>
                  <a:pt x="1222445" y="1544439"/>
                  <a:pt x="1112156" y="1574518"/>
                  <a:pt x="1068040" y="1600586"/>
                </a:cubicBezTo>
                <a:cubicBezTo>
                  <a:pt x="1023924" y="1626654"/>
                  <a:pt x="1007882" y="1664754"/>
                  <a:pt x="995850" y="1684807"/>
                </a:cubicBezTo>
                <a:cubicBezTo>
                  <a:pt x="983818" y="1704860"/>
                  <a:pt x="1017908" y="1702854"/>
                  <a:pt x="995850" y="1720902"/>
                </a:cubicBezTo>
                <a:cubicBezTo>
                  <a:pt x="973792" y="1738950"/>
                  <a:pt x="901603" y="1771034"/>
                  <a:pt x="863503" y="1793092"/>
                </a:cubicBezTo>
                <a:cubicBezTo>
                  <a:pt x="825403" y="1815150"/>
                  <a:pt x="799334" y="1841219"/>
                  <a:pt x="767250" y="1853250"/>
                </a:cubicBezTo>
                <a:cubicBezTo>
                  <a:pt x="735166" y="1865281"/>
                  <a:pt x="685035" y="1853250"/>
                  <a:pt x="670998" y="1865281"/>
                </a:cubicBezTo>
                <a:cubicBezTo>
                  <a:pt x="656961" y="1877312"/>
                  <a:pt x="687040" y="1913407"/>
                  <a:pt x="683029" y="1925439"/>
                </a:cubicBezTo>
                <a:cubicBezTo>
                  <a:pt x="679018" y="1937471"/>
                  <a:pt x="646934" y="1929450"/>
                  <a:pt x="646934" y="1937471"/>
                </a:cubicBezTo>
                <a:cubicBezTo>
                  <a:pt x="646934" y="1945492"/>
                  <a:pt x="687039" y="1961534"/>
                  <a:pt x="683029" y="1973565"/>
                </a:cubicBezTo>
                <a:cubicBezTo>
                  <a:pt x="679019" y="1985596"/>
                  <a:pt x="626881" y="2001639"/>
                  <a:pt x="622871" y="2009660"/>
                </a:cubicBezTo>
                <a:cubicBezTo>
                  <a:pt x="618861" y="2017681"/>
                  <a:pt x="658966" y="2009660"/>
                  <a:pt x="658966" y="2021692"/>
                </a:cubicBezTo>
                <a:cubicBezTo>
                  <a:pt x="658966" y="2033724"/>
                  <a:pt x="632897" y="2055782"/>
                  <a:pt x="622871" y="2081850"/>
                </a:cubicBezTo>
                <a:cubicBezTo>
                  <a:pt x="612845" y="2107918"/>
                  <a:pt x="610839" y="2156044"/>
                  <a:pt x="598808" y="2178102"/>
                </a:cubicBezTo>
                <a:cubicBezTo>
                  <a:pt x="586777" y="2200160"/>
                  <a:pt x="556698" y="2206176"/>
                  <a:pt x="550682" y="2214197"/>
                </a:cubicBezTo>
                <a:cubicBezTo>
                  <a:pt x="544666" y="2222218"/>
                  <a:pt x="576750" y="2208182"/>
                  <a:pt x="562713" y="2226229"/>
                </a:cubicBezTo>
                <a:cubicBezTo>
                  <a:pt x="548676" y="2244276"/>
                  <a:pt x="492529" y="2298418"/>
                  <a:pt x="466461" y="2322481"/>
                </a:cubicBezTo>
                <a:cubicBezTo>
                  <a:pt x="440393" y="2346544"/>
                  <a:pt x="428361" y="2358575"/>
                  <a:pt x="406303" y="2370607"/>
                </a:cubicBezTo>
                <a:cubicBezTo>
                  <a:pt x="384245" y="2382639"/>
                  <a:pt x="346145" y="2380634"/>
                  <a:pt x="334113" y="2394671"/>
                </a:cubicBezTo>
                <a:cubicBezTo>
                  <a:pt x="322081" y="2408708"/>
                  <a:pt x="346144" y="2440792"/>
                  <a:pt x="334113" y="2454829"/>
                </a:cubicBezTo>
                <a:cubicBezTo>
                  <a:pt x="322082" y="2468866"/>
                  <a:pt x="273955" y="2462850"/>
                  <a:pt x="261924" y="2478892"/>
                </a:cubicBezTo>
                <a:cubicBezTo>
                  <a:pt x="249893" y="2494934"/>
                  <a:pt x="277966" y="2531029"/>
                  <a:pt x="261924" y="2551081"/>
                </a:cubicBezTo>
                <a:cubicBezTo>
                  <a:pt x="245882" y="2571134"/>
                  <a:pt x="181713" y="2585170"/>
                  <a:pt x="165671" y="2599207"/>
                </a:cubicBezTo>
                <a:cubicBezTo>
                  <a:pt x="149629" y="2613244"/>
                  <a:pt x="179708" y="2621265"/>
                  <a:pt x="165671" y="2635302"/>
                </a:cubicBezTo>
                <a:cubicBezTo>
                  <a:pt x="151634" y="2649339"/>
                  <a:pt x="91476" y="2667387"/>
                  <a:pt x="81450" y="2683429"/>
                </a:cubicBezTo>
                <a:cubicBezTo>
                  <a:pt x="71424" y="2699471"/>
                  <a:pt x="117544" y="2711503"/>
                  <a:pt x="105513" y="2731555"/>
                </a:cubicBezTo>
                <a:cubicBezTo>
                  <a:pt x="93482" y="2751607"/>
                  <a:pt x="25303" y="2783691"/>
                  <a:pt x="9261" y="2803744"/>
                </a:cubicBezTo>
                <a:cubicBezTo>
                  <a:pt x="-6781" y="2823797"/>
                  <a:pt x="1240" y="2837834"/>
                  <a:pt x="9261" y="2851871"/>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7611"/>
            <a:ext cx="3886200" cy="23730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04135"/>
            <a:ext cx="4911117" cy="32536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259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97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1" y="568036"/>
            <a:ext cx="9144000" cy="375631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51" y="872836"/>
            <a:ext cx="9144000" cy="255454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whole community of the Lord demands to know why you are betraying the God of Israel. How could you turn away from the Lord and build an altar for yourselves in rebellion against him</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t>
            </a:r>
            <a:endParaRPr lang="en-US" sz="32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7" name="TextBox 6"/>
          <p:cNvSpPr txBox="1"/>
          <p:nvPr/>
        </p:nvSpPr>
        <p:spPr>
          <a:xfrm>
            <a:off x="4868734" y="3594637"/>
            <a:ext cx="3962400" cy="615553"/>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22:16</a:t>
            </a:r>
            <a:br>
              <a:rPr lang="en-US" sz="2400" dirty="0" smtClean="0">
                <a:solidFill>
                  <a:schemeClr val="bg1"/>
                </a:solidFill>
                <a:effectLst>
                  <a:outerShdw blurRad="38100" dist="38100" dir="2700000" algn="tl">
                    <a:srgbClr val="000000">
                      <a:alpha val="43137"/>
                    </a:srgbClr>
                  </a:outerShdw>
                </a:effectLst>
                <a:latin typeface="Augustus" pitchFamily="2" charset="0"/>
              </a:rPr>
            </a:br>
            <a:r>
              <a:rPr lang="en-US" sz="10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904157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72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1" y="568036"/>
            <a:ext cx="9144000" cy="398491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431" y="718947"/>
            <a:ext cx="9144000" cy="304698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Mighty One, God, the Lord!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Mighty One, God, the Lord! </a:t>
            </a:r>
          </a:p>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He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knows the truth, and may Israel know it, too! We have not built the altar in treacherous rebellion against the Lord. If we have done so, do not spare our lives this day.</a:t>
            </a:r>
          </a:p>
        </p:txBody>
      </p:sp>
      <p:sp>
        <p:nvSpPr>
          <p:cNvPr id="7" name="TextBox 6"/>
          <p:cNvSpPr txBox="1"/>
          <p:nvPr/>
        </p:nvSpPr>
        <p:spPr>
          <a:xfrm>
            <a:off x="4890655" y="3786588"/>
            <a:ext cx="3962400" cy="615553"/>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22:22</a:t>
            </a:r>
            <a:br>
              <a:rPr lang="en-US" sz="2400" dirty="0" smtClean="0">
                <a:solidFill>
                  <a:schemeClr val="bg1"/>
                </a:solidFill>
                <a:effectLst>
                  <a:outerShdw blurRad="38100" dist="38100" dir="2700000" algn="tl">
                    <a:srgbClr val="000000">
                      <a:alpha val="43137"/>
                    </a:srgbClr>
                  </a:outerShdw>
                </a:effectLst>
                <a:latin typeface="Augustus" pitchFamily="2" charset="0"/>
              </a:rPr>
            </a:br>
            <a:r>
              <a:rPr lang="en-US" sz="10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402908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3214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19150"/>
            <a:ext cx="9144000" cy="37338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971550"/>
            <a:ext cx="9144000" cy="2554545"/>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“Love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each other.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Just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as I have loved you,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you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should love each other.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Your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love for one another will prove to the world that you are my disciples.” </a:t>
            </a:r>
          </a:p>
        </p:txBody>
      </p:sp>
      <p:sp>
        <p:nvSpPr>
          <p:cNvPr id="6" name="TextBox 5"/>
          <p:cNvSpPr txBox="1"/>
          <p:nvPr/>
        </p:nvSpPr>
        <p:spPr>
          <a:xfrm>
            <a:off x="5021086" y="3735986"/>
            <a:ext cx="39624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John 13:34-35</a:t>
            </a:r>
            <a:br>
              <a:rPr lang="en-US" sz="2400" dirty="0" smtClean="0">
                <a:solidFill>
                  <a:schemeClr val="bg1"/>
                </a:solidFill>
                <a:effectLst>
                  <a:outerShdw blurRad="38100" dist="38100" dir="2700000" algn="tl">
                    <a:srgbClr val="000000">
                      <a:alpha val="43137"/>
                    </a:srgbClr>
                  </a:outerShdw>
                </a:effectLst>
                <a:latin typeface="Augustus" pitchFamily="2" charset="0"/>
              </a:rPr>
            </a:b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489473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57350"/>
            <a:ext cx="9144000" cy="2286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885950"/>
            <a:ext cx="9144000" cy="1077218"/>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“Do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that you can to live in peace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with everyone.”</a:t>
            </a:r>
            <a:endParaRPr lang="en-US" sz="32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953000" y="3095852"/>
            <a:ext cx="39624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Romans 12:19</a:t>
            </a:r>
            <a:br>
              <a:rPr lang="en-US" sz="2400" dirty="0" smtClean="0">
                <a:solidFill>
                  <a:schemeClr val="bg1"/>
                </a:solidFill>
                <a:effectLst>
                  <a:outerShdw blurRad="38100" dist="38100" dir="2700000" algn="tl">
                    <a:srgbClr val="000000">
                      <a:alpha val="43137"/>
                    </a:srgbClr>
                  </a:outerShdw>
                </a:effectLst>
                <a:latin typeface="Augustus" pitchFamily="2" charset="0"/>
              </a:rPr>
            </a:b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571860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07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3" y="2442180"/>
            <a:ext cx="9144000" cy="2362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p:cNvSpPr txBox="1"/>
          <p:nvPr/>
        </p:nvSpPr>
        <p:spPr>
          <a:xfrm>
            <a:off x="20053" y="2949358"/>
            <a:ext cx="9144000" cy="58477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1. Get all the </a:t>
            </a:r>
            <a:r>
              <a:rPr lang="en-US" sz="3200" b="1" u="sng" dirty="0" smtClean="0">
                <a:solidFill>
                  <a:srgbClr val="FFC000"/>
                </a:solidFill>
                <a:effectLst>
                  <a:outerShdw blurRad="38100" dist="38100" dir="2700000" algn="tl">
                    <a:srgbClr val="000000">
                      <a:alpha val="43137"/>
                    </a:srgbClr>
                  </a:outerShdw>
                </a:effectLst>
                <a:latin typeface="Century Gothic" panose="020B0502020202020204" pitchFamily="34" charset="0"/>
              </a:rPr>
              <a:t>facts</a:t>
            </a:r>
            <a:endParaRPr lang="en-US" sz="3200" b="1"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2387"/>
            <a:ext cx="44751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02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50"/>
            <a:ext cx="9144000" cy="183401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36" y="1508434"/>
            <a:ext cx="9144000" cy="1754326"/>
          </a:xfrm>
          <a:prstGeom prst="rect">
            <a:avLst/>
          </a:prstGeom>
          <a:noFill/>
        </p:spPr>
        <p:txBody>
          <a:bodyPr wrap="square" rtlCol="0">
            <a:spAutoFit/>
          </a:bodyPr>
          <a:lstStyle/>
          <a:p>
            <a:pPr algn="ctr"/>
            <a:r>
              <a:rPr lang="en-US" sz="5400" dirty="0" smtClean="0">
                <a:solidFill>
                  <a:schemeClr val="bg1"/>
                </a:solidFill>
                <a:effectLst>
                  <a:outerShdw blurRad="50800" dist="50800" dir="5400000" algn="ctr" rotWithShape="0">
                    <a:schemeClr val="tx1"/>
                  </a:outerShdw>
                </a:effectLst>
                <a:latin typeface="Augustus" pitchFamily="2" charset="0"/>
              </a:rPr>
              <a:t>WE Will </a:t>
            </a:r>
          </a:p>
          <a:p>
            <a:pPr algn="ctr"/>
            <a:r>
              <a:rPr lang="en-US" sz="5400" dirty="0" smtClean="0">
                <a:solidFill>
                  <a:schemeClr val="bg1"/>
                </a:solidFill>
                <a:effectLst>
                  <a:outerShdw blurRad="50800" dist="50800" dir="5400000" algn="ctr" rotWithShape="0">
                    <a:schemeClr val="tx1"/>
                  </a:outerShdw>
                </a:effectLst>
                <a:latin typeface="Augustus" pitchFamily="2" charset="0"/>
              </a:rPr>
              <a:t>remember</a:t>
            </a:r>
            <a:endParaRPr lang="en-US" sz="4400" dirty="0">
              <a:solidFill>
                <a:schemeClr val="bg1"/>
              </a:solidFill>
              <a:latin typeface="Augustus" pitchFamily="2" charset="0"/>
            </a:endParaRPr>
          </a:p>
        </p:txBody>
      </p:sp>
      <p:cxnSp>
        <p:nvCxnSpPr>
          <p:cNvPr id="6" name="Straight Connector 5"/>
          <p:cNvCxnSpPr/>
          <p:nvPr/>
        </p:nvCxnSpPr>
        <p:spPr>
          <a:xfrm>
            <a:off x="2590800" y="2345755"/>
            <a:ext cx="396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89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3" y="2442180"/>
            <a:ext cx="9144000" cy="2362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p:cNvSpPr txBox="1"/>
          <p:nvPr/>
        </p:nvSpPr>
        <p:spPr>
          <a:xfrm>
            <a:off x="20053" y="2949358"/>
            <a:ext cx="9144000" cy="107721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1. Get all the </a:t>
            </a:r>
            <a:r>
              <a:rPr lang="en-US" sz="3200" b="1" u="sng" dirty="0">
                <a:solidFill>
                  <a:srgbClr val="FFC000"/>
                </a:solidFill>
                <a:effectLst>
                  <a:outerShdw blurRad="38100" dist="38100" dir="2700000" algn="tl">
                    <a:srgbClr val="000000">
                      <a:alpha val="43137"/>
                    </a:srgbClr>
                  </a:outerShdw>
                </a:effectLst>
                <a:latin typeface="Century Gothic" panose="020B0502020202020204" pitchFamily="34" charset="0"/>
              </a:rPr>
              <a:t>facts</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2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Don’t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judge only by </a:t>
            </a:r>
            <a:r>
              <a:rPr lang="en-US" sz="3200" b="1" u="sng" dirty="0" smtClean="0">
                <a:solidFill>
                  <a:srgbClr val="FFC000"/>
                </a:solidFill>
                <a:effectLst>
                  <a:outerShdw blurRad="38100" dist="38100" dir="2700000" algn="tl">
                    <a:srgbClr val="000000">
                      <a:alpha val="43137"/>
                    </a:srgbClr>
                  </a:outerShdw>
                </a:effectLst>
                <a:latin typeface="Century Gothic" panose="020B0502020202020204" pitchFamily="34" charset="0"/>
              </a:rPr>
              <a:t>circumstances</a:t>
            </a:r>
            <a:endParaRPr lang="en-US" sz="3200" b="1"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2387"/>
            <a:ext cx="44751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99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53" y="2442180"/>
            <a:ext cx="9144000" cy="2362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p:cNvSpPr txBox="1"/>
          <p:nvPr/>
        </p:nvSpPr>
        <p:spPr>
          <a:xfrm>
            <a:off x="20053" y="2949358"/>
            <a:ext cx="9144000" cy="1569660"/>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1. Get all the </a:t>
            </a:r>
            <a:r>
              <a:rPr lang="en-US" sz="3200" b="1" u="sng" dirty="0">
                <a:solidFill>
                  <a:srgbClr val="FFC000"/>
                </a:solidFill>
                <a:effectLst>
                  <a:outerShdw blurRad="38100" dist="38100" dir="2700000" algn="tl">
                    <a:srgbClr val="000000">
                      <a:alpha val="43137"/>
                    </a:srgbClr>
                  </a:outerShdw>
                </a:effectLst>
                <a:latin typeface="Century Gothic" panose="020B0502020202020204" pitchFamily="34" charset="0"/>
              </a:rPr>
              <a:t>facts</a:t>
            </a:r>
          </a:p>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2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Don’t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judge only by </a:t>
            </a:r>
            <a:r>
              <a:rPr lang="en-US" sz="3200" b="1" u="sng" dirty="0" smtClean="0">
                <a:solidFill>
                  <a:srgbClr val="FFC000"/>
                </a:solidFill>
                <a:effectLst>
                  <a:outerShdw blurRad="38100" dist="38100" dir="2700000" algn="tl">
                    <a:srgbClr val="000000">
                      <a:alpha val="43137"/>
                    </a:srgbClr>
                  </a:outerShdw>
                </a:effectLst>
                <a:latin typeface="Century Gothic" panose="020B0502020202020204" pitchFamily="34" charset="0"/>
              </a:rPr>
              <a:t>circumstances</a:t>
            </a:r>
          </a:p>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3. </a:t>
            </a:r>
            <a:r>
              <a:rPr lang="en-US" sz="3200" b="1" u="sng" dirty="0" smtClean="0">
                <a:solidFill>
                  <a:srgbClr val="FFC000"/>
                </a:solidFill>
                <a:effectLst>
                  <a:outerShdw blurRad="38100" dist="38100" dir="2700000" algn="tl">
                    <a:srgbClr val="000000">
                      <a:alpha val="43137"/>
                    </a:srgbClr>
                  </a:outerShdw>
                </a:effectLst>
                <a:latin typeface="Century Gothic" panose="020B0502020202020204" pitchFamily="34" charset="0"/>
              </a:rPr>
              <a:t>Discuss</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it firmly and gently</a:t>
            </a:r>
            <a:endParaRPr lang="en-US" sz="32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2387"/>
            <a:ext cx="44751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99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0413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482" y="361950"/>
            <a:ext cx="4368800" cy="3276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4556991" y="374073"/>
            <a:ext cx="38862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Harold Doty</a:t>
            </a:r>
            <a:r>
              <a:rPr lang="en-US" dirty="0" smtClean="0">
                <a:solidFill>
                  <a:schemeClr val="bg1"/>
                </a:solidFill>
              </a:rPr>
              <a:t/>
            </a:r>
            <a:br>
              <a:rPr lang="en-US" dirty="0" smtClean="0">
                <a:solidFill>
                  <a:schemeClr val="bg1"/>
                </a:solidFill>
              </a:rPr>
            </a:br>
            <a:r>
              <a:rPr lang="en-US" dirty="0" smtClean="0">
                <a:solidFill>
                  <a:schemeClr val="bg1"/>
                </a:solidFill>
              </a:rPr>
              <a:t>1965 -1966</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30927"/>
            <a:ext cx="4267200"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1219200" y="1733550"/>
            <a:ext cx="38862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Al Engle</a:t>
            </a:r>
            <a:br>
              <a:rPr lang="en-US" b="1" dirty="0" smtClean="0">
                <a:solidFill>
                  <a:schemeClr val="bg1"/>
                </a:solidFill>
                <a:effectLst>
                  <a:outerShdw blurRad="38100" dist="38100" dir="2700000" algn="tl">
                    <a:srgbClr val="000000">
                      <a:alpha val="43137"/>
                    </a:srgbClr>
                  </a:outerShdw>
                </a:effectLst>
              </a:rPr>
            </a:br>
            <a:r>
              <a:rPr lang="en-US" dirty="0" smtClean="0">
                <a:solidFill>
                  <a:schemeClr val="bg1"/>
                </a:solidFill>
              </a:rPr>
              <a:t>1970 -1973</a:t>
            </a:r>
            <a:endParaRPr lang="en-US" dirty="0">
              <a:solidFill>
                <a:schemeClr val="bg1"/>
              </a:solidFill>
            </a:endParaRPr>
          </a:p>
        </p:txBody>
      </p:sp>
    </p:spTree>
    <p:extLst>
      <p:ext uri="{BB962C8B-B14F-4D97-AF65-F5344CB8AC3E}">
        <p14:creationId xmlns:p14="http://schemas.microsoft.com/office/powerpoint/2010/main" val="4039433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xx.fbcdn.net/v/t1.0-9/13087744_10154120519363491_2318567308570397858_n.jpg?oh=afb359e0db9c245db241e41daa3f709a&amp;oe=5829E67F"/>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24063"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714750"/>
            <a:ext cx="9144000" cy="1428749"/>
          </a:xfrm>
          <a:prstGeom prst="rect">
            <a:avLst/>
          </a:prstGeom>
          <a:gradFill>
            <a:gsLst>
              <a:gs pos="0">
                <a:schemeClr val="tx1">
                  <a:alpha val="0"/>
                </a:schemeClr>
              </a:gs>
              <a:gs pos="50000">
                <a:schemeClr val="tx1"/>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209550"/>
            <a:ext cx="4267200" cy="3416320"/>
          </a:xfrm>
          <a:prstGeom prst="rect">
            <a:avLst/>
          </a:prstGeom>
          <a:gradFill>
            <a:gsLst>
              <a:gs pos="52000">
                <a:schemeClr val="tx1"/>
              </a:gs>
              <a:gs pos="100000">
                <a:schemeClr val="bg1">
                  <a:alpha val="0"/>
                </a:schemeClr>
              </a:gs>
            </a:gsLst>
            <a:lin ang="10800000" scaled="0"/>
          </a:gradFill>
        </p:spPr>
        <p:txBody>
          <a:bodyPr wrap="square" rtlCol="0">
            <a:spAutoFit/>
          </a:bodyPr>
          <a:lstStyle/>
          <a:p>
            <a:pPr algn="r"/>
            <a:r>
              <a:rPr lang="en-US" sz="2400" b="1" dirty="0" smtClean="0">
                <a:solidFill>
                  <a:srgbClr val="FFFF00"/>
                </a:solidFill>
              </a:rPr>
              <a:t>Rich Freeman 1983 -1987</a:t>
            </a:r>
            <a:br>
              <a:rPr lang="en-US" sz="2400" b="1" dirty="0" smtClean="0">
                <a:solidFill>
                  <a:srgbClr val="FFFF00"/>
                </a:solidFill>
              </a:rPr>
            </a:br>
            <a:r>
              <a:rPr lang="en-US" sz="2000" dirty="0" smtClean="0">
                <a:solidFill>
                  <a:schemeClr val="bg1"/>
                </a:solidFill>
              </a:rPr>
              <a:t>Harold Adams (interim) 1988</a:t>
            </a:r>
            <a:br>
              <a:rPr lang="en-US" sz="2000" dirty="0" smtClean="0">
                <a:solidFill>
                  <a:schemeClr val="bg1"/>
                </a:solidFill>
              </a:rPr>
            </a:br>
            <a:r>
              <a:rPr lang="en-US" sz="2000" dirty="0" smtClean="0">
                <a:solidFill>
                  <a:schemeClr val="bg1"/>
                </a:solidFill>
              </a:rPr>
              <a:t>Jay Miller (interim) 1988</a:t>
            </a:r>
            <a:br>
              <a:rPr lang="en-US" sz="2000" dirty="0" smtClean="0">
                <a:solidFill>
                  <a:schemeClr val="bg1"/>
                </a:solidFill>
              </a:rPr>
            </a:br>
            <a:r>
              <a:rPr lang="en-US" sz="2000" dirty="0" smtClean="0">
                <a:solidFill>
                  <a:schemeClr val="bg1"/>
                </a:solidFill>
              </a:rPr>
              <a:t>Charles Talley (interim) 1989</a:t>
            </a:r>
            <a:br>
              <a:rPr lang="en-US" sz="2000" dirty="0" smtClean="0">
                <a:solidFill>
                  <a:schemeClr val="bg1"/>
                </a:solidFill>
              </a:rPr>
            </a:br>
            <a:r>
              <a:rPr lang="en-US" sz="2400" b="1" dirty="0" smtClean="0">
                <a:solidFill>
                  <a:srgbClr val="FFFF00"/>
                </a:solidFill>
              </a:rPr>
              <a:t>Ron </a:t>
            </a:r>
            <a:r>
              <a:rPr lang="en-US" sz="2400" b="1" dirty="0" err="1" smtClean="0">
                <a:solidFill>
                  <a:srgbClr val="FFFF00"/>
                </a:solidFill>
              </a:rPr>
              <a:t>Boldman</a:t>
            </a:r>
            <a:r>
              <a:rPr lang="en-US" sz="2400" b="1" dirty="0" smtClean="0">
                <a:solidFill>
                  <a:srgbClr val="FFFF00"/>
                </a:solidFill>
              </a:rPr>
              <a:t> 1989 – 2004</a:t>
            </a:r>
            <a:r>
              <a:rPr lang="en-US" sz="2000" dirty="0" smtClean="0">
                <a:solidFill>
                  <a:schemeClr val="bg1"/>
                </a:solidFill>
              </a:rPr>
              <a:t/>
            </a:r>
            <a:br>
              <a:rPr lang="en-US" sz="2000" dirty="0" smtClean="0">
                <a:solidFill>
                  <a:schemeClr val="bg1"/>
                </a:solidFill>
              </a:rPr>
            </a:br>
            <a:r>
              <a:rPr lang="en-US" sz="2000" dirty="0" smtClean="0">
                <a:solidFill>
                  <a:schemeClr val="bg1"/>
                </a:solidFill>
              </a:rPr>
              <a:t>Wayne Robbins (interim) 2004 -2005</a:t>
            </a:r>
            <a:br>
              <a:rPr lang="en-US" sz="2000" dirty="0" smtClean="0">
                <a:solidFill>
                  <a:schemeClr val="bg1"/>
                </a:solidFill>
              </a:rPr>
            </a:br>
            <a:r>
              <a:rPr lang="en-US" sz="2400" b="1" dirty="0" smtClean="0">
                <a:solidFill>
                  <a:srgbClr val="FFFF00"/>
                </a:solidFill>
                <a:effectLst>
                  <a:outerShdw blurRad="38100" dist="38100" dir="2700000" algn="tl">
                    <a:srgbClr val="000000">
                      <a:alpha val="43137"/>
                    </a:srgbClr>
                  </a:outerShdw>
                </a:effectLst>
              </a:rPr>
              <a:t>Chuck</a:t>
            </a:r>
            <a:r>
              <a:rPr lang="en-US" sz="2400" b="1" dirty="0" smtClean="0">
                <a:solidFill>
                  <a:srgbClr val="FFFF00"/>
                </a:solidFill>
              </a:rPr>
              <a:t> </a:t>
            </a:r>
            <a:r>
              <a:rPr lang="en-US" sz="2400" b="1" dirty="0" err="1" smtClean="0">
                <a:solidFill>
                  <a:srgbClr val="FFFF00"/>
                </a:solidFill>
              </a:rPr>
              <a:t>McCament</a:t>
            </a:r>
            <a:r>
              <a:rPr lang="en-US" sz="2400" b="1" dirty="0" smtClean="0">
                <a:solidFill>
                  <a:srgbClr val="FFFF00"/>
                </a:solidFill>
              </a:rPr>
              <a:t>  2005 – 2013</a:t>
            </a:r>
            <a:r>
              <a:rPr lang="en-US" sz="2400" b="1" dirty="0" smtClean="0">
                <a:solidFill>
                  <a:schemeClr val="bg1"/>
                </a:solidFill>
              </a:rPr>
              <a:t/>
            </a:r>
            <a:br>
              <a:rPr lang="en-US" sz="2400" b="1" dirty="0" smtClean="0">
                <a:solidFill>
                  <a:schemeClr val="bg1"/>
                </a:solidFill>
              </a:rPr>
            </a:br>
            <a:r>
              <a:rPr lang="en-US" sz="2000" dirty="0" smtClean="0">
                <a:solidFill>
                  <a:schemeClr val="bg1"/>
                </a:solidFill>
              </a:rPr>
              <a:t>Jon Uyboco (interim) 2013-2014</a:t>
            </a:r>
            <a:br>
              <a:rPr lang="en-US" sz="2000" dirty="0" smtClean="0">
                <a:solidFill>
                  <a:schemeClr val="bg1"/>
                </a:solidFill>
              </a:rPr>
            </a:br>
            <a:r>
              <a:rPr lang="en-US" sz="2400" b="1" dirty="0" smtClean="0">
                <a:solidFill>
                  <a:srgbClr val="FFFF00"/>
                </a:solidFill>
              </a:rPr>
              <a:t>Jim Smith 2014 - </a:t>
            </a:r>
            <a:br>
              <a:rPr lang="en-US" sz="2400" b="1" dirty="0" smtClean="0">
                <a:solidFill>
                  <a:srgbClr val="FFFF00"/>
                </a:solidFill>
              </a:rPr>
            </a:br>
            <a:endParaRPr lang="en-US" sz="2000" b="1" dirty="0">
              <a:solidFill>
                <a:srgbClr val="FFFF00"/>
              </a:solidFill>
            </a:endParaRPr>
          </a:p>
        </p:txBody>
      </p:sp>
      <p:sp>
        <p:nvSpPr>
          <p:cNvPr id="5" name="TextBox 4"/>
          <p:cNvSpPr txBox="1"/>
          <p:nvPr/>
        </p:nvSpPr>
        <p:spPr>
          <a:xfrm>
            <a:off x="152400" y="218209"/>
            <a:ext cx="3962400" cy="3662541"/>
          </a:xfrm>
          <a:prstGeom prst="rect">
            <a:avLst/>
          </a:prstGeom>
          <a:gradFill>
            <a:gsLst>
              <a:gs pos="0">
                <a:schemeClr val="tx1">
                  <a:alpha val="0"/>
                </a:schemeClr>
              </a:gs>
              <a:gs pos="50000">
                <a:schemeClr val="tx1"/>
              </a:gs>
              <a:gs pos="100000">
                <a:schemeClr val="tx1"/>
              </a:gs>
            </a:gsLst>
            <a:lin ang="10800000" scaled="0"/>
          </a:gradFill>
        </p:spPr>
        <p:txBody>
          <a:bodyPr wrap="square" rtlCol="0">
            <a:spAutoFit/>
          </a:bodyPr>
          <a:lstStyle/>
          <a:p>
            <a:r>
              <a:rPr lang="en-US" sz="2000" dirty="0">
                <a:solidFill>
                  <a:schemeClr val="bg1"/>
                </a:solidFill>
              </a:rPr>
              <a:t>Harold Doty (interim)  1965 -1966</a:t>
            </a:r>
            <a:br>
              <a:rPr lang="en-US" sz="2000" dirty="0">
                <a:solidFill>
                  <a:schemeClr val="bg1"/>
                </a:solidFill>
              </a:rPr>
            </a:br>
            <a:r>
              <a:rPr lang="en-US" sz="2400" b="1" dirty="0">
                <a:solidFill>
                  <a:srgbClr val="FFFF00"/>
                </a:solidFill>
              </a:rPr>
              <a:t>Ed </a:t>
            </a:r>
            <a:r>
              <a:rPr lang="en-US" sz="2400" b="1" dirty="0" err="1">
                <a:solidFill>
                  <a:srgbClr val="FFFF00"/>
                </a:solidFill>
              </a:rPr>
              <a:t>Eliason</a:t>
            </a:r>
            <a:r>
              <a:rPr lang="en-US" sz="2400" b="1" dirty="0">
                <a:solidFill>
                  <a:srgbClr val="FFFF00"/>
                </a:solidFill>
              </a:rPr>
              <a:t>  1966 – 1970</a:t>
            </a:r>
            <a:r>
              <a:rPr lang="en-US" sz="2400" b="1" dirty="0">
                <a:solidFill>
                  <a:schemeClr val="bg1"/>
                </a:solidFill>
              </a:rPr>
              <a:t/>
            </a:r>
            <a:br>
              <a:rPr lang="en-US" sz="2400" b="1" dirty="0">
                <a:solidFill>
                  <a:schemeClr val="bg1"/>
                </a:solidFill>
              </a:rPr>
            </a:br>
            <a:r>
              <a:rPr lang="en-US" sz="2000" dirty="0" err="1">
                <a:solidFill>
                  <a:schemeClr val="bg1"/>
                </a:solidFill>
              </a:rPr>
              <a:t>Irven</a:t>
            </a:r>
            <a:r>
              <a:rPr lang="en-US" sz="2000" dirty="0">
                <a:solidFill>
                  <a:schemeClr val="bg1"/>
                </a:solidFill>
              </a:rPr>
              <a:t> White  (interim) 1970</a:t>
            </a:r>
          </a:p>
          <a:p>
            <a:r>
              <a:rPr lang="en-US" sz="2400" b="1" dirty="0">
                <a:solidFill>
                  <a:srgbClr val="FFFF00"/>
                </a:solidFill>
              </a:rPr>
              <a:t>Al Engle  1970 -1973</a:t>
            </a:r>
            <a:r>
              <a:rPr lang="en-US" sz="2000" dirty="0">
                <a:solidFill>
                  <a:schemeClr val="bg1"/>
                </a:solidFill>
              </a:rPr>
              <a:t/>
            </a:r>
            <a:br>
              <a:rPr lang="en-US" sz="2000" dirty="0">
                <a:solidFill>
                  <a:schemeClr val="bg1"/>
                </a:solidFill>
              </a:rPr>
            </a:br>
            <a:r>
              <a:rPr lang="en-US" sz="2000" dirty="0">
                <a:solidFill>
                  <a:schemeClr val="bg1"/>
                </a:solidFill>
              </a:rPr>
              <a:t>Chuck Molnar  (interim) 1973- 1974</a:t>
            </a:r>
            <a:br>
              <a:rPr lang="en-US" sz="2000" dirty="0">
                <a:solidFill>
                  <a:schemeClr val="bg1"/>
                </a:solidFill>
              </a:rPr>
            </a:br>
            <a:r>
              <a:rPr lang="en-US" sz="2000" dirty="0">
                <a:solidFill>
                  <a:schemeClr val="bg1"/>
                </a:solidFill>
              </a:rPr>
              <a:t>Gene Paden (interim) 1974 -1975</a:t>
            </a:r>
            <a:br>
              <a:rPr lang="en-US" sz="2000" dirty="0">
                <a:solidFill>
                  <a:schemeClr val="bg1"/>
                </a:solidFill>
              </a:rPr>
            </a:br>
            <a:r>
              <a:rPr lang="en-US" sz="2000" dirty="0">
                <a:solidFill>
                  <a:schemeClr val="bg1"/>
                </a:solidFill>
              </a:rPr>
              <a:t>E.F. Austen (interim) 1975 -1976</a:t>
            </a:r>
            <a:br>
              <a:rPr lang="en-US" sz="2000" dirty="0">
                <a:solidFill>
                  <a:schemeClr val="bg1"/>
                </a:solidFill>
              </a:rPr>
            </a:br>
            <a:r>
              <a:rPr lang="en-US" sz="2400" b="1" dirty="0">
                <a:solidFill>
                  <a:srgbClr val="FFFF00"/>
                </a:solidFill>
              </a:rPr>
              <a:t>Don Buchanan 1976 -</a:t>
            </a:r>
            <a:r>
              <a:rPr lang="en-US" sz="2400" b="1" dirty="0">
                <a:solidFill>
                  <a:srgbClr val="FFFF00"/>
                </a:solidFill>
                <a:effectLst>
                  <a:outerShdw blurRad="38100" dist="38100" dir="2700000" algn="tl">
                    <a:srgbClr val="000000">
                      <a:alpha val="43137"/>
                    </a:srgbClr>
                  </a:outerShdw>
                </a:effectLst>
              </a:rPr>
              <a:t>1982</a:t>
            </a:r>
            <a:r>
              <a:rPr lang="en-US" sz="2000" dirty="0">
                <a:solidFill>
                  <a:schemeClr val="bg1"/>
                </a:solidFill>
              </a:rPr>
              <a:t/>
            </a:r>
            <a:br>
              <a:rPr lang="en-US" sz="2000" dirty="0">
                <a:solidFill>
                  <a:schemeClr val="bg1"/>
                </a:solidFill>
              </a:rPr>
            </a:br>
            <a:r>
              <a:rPr lang="en-US" sz="2000" dirty="0">
                <a:solidFill>
                  <a:schemeClr val="bg1"/>
                </a:solidFill>
              </a:rPr>
              <a:t>Milt Gould (interim) </a:t>
            </a:r>
            <a:r>
              <a:rPr lang="en-US" sz="2000" dirty="0" smtClean="0">
                <a:solidFill>
                  <a:schemeClr val="bg1"/>
                </a:solidFill>
              </a:rPr>
              <a:t>1982</a:t>
            </a:r>
            <a:r>
              <a:rPr lang="en-US" sz="2000" dirty="0">
                <a:solidFill>
                  <a:schemeClr val="bg1"/>
                </a:solidFill>
              </a:rPr>
              <a:t/>
            </a:r>
            <a:br>
              <a:rPr lang="en-US" sz="2000" dirty="0">
                <a:solidFill>
                  <a:schemeClr val="bg1"/>
                </a:solidFill>
              </a:rPr>
            </a:br>
            <a:r>
              <a:rPr lang="en-US" sz="2000" dirty="0">
                <a:solidFill>
                  <a:schemeClr val="bg1"/>
                </a:solidFill>
              </a:rPr>
              <a:t>Bob Coburn (interim) 1983</a:t>
            </a:r>
            <a:br>
              <a:rPr lang="en-US" sz="2000" dirty="0">
                <a:solidFill>
                  <a:schemeClr val="bg1"/>
                </a:solidFill>
              </a:rPr>
            </a:br>
            <a:endParaRPr lang="en-US" sz="2000" dirty="0"/>
          </a:p>
        </p:txBody>
      </p:sp>
    </p:spTree>
    <p:extLst>
      <p:ext uri="{BB962C8B-B14F-4D97-AF65-F5344CB8AC3E}">
        <p14:creationId xmlns:p14="http://schemas.microsoft.com/office/powerpoint/2010/main" val="289251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7225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00149"/>
            <a:ext cx="9182100" cy="2133601"/>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6750" y="1419820"/>
            <a:ext cx="7848600" cy="923330"/>
          </a:xfrm>
          <a:prstGeom prst="rect">
            <a:avLst/>
          </a:prstGeom>
          <a:noFill/>
        </p:spPr>
        <p:txBody>
          <a:bodyPr wrap="square" rtlCol="0">
            <a:spAutoFit/>
          </a:bodyPr>
          <a:lstStyle/>
          <a:p>
            <a:pPr algn="ctr"/>
            <a:r>
              <a:rPr lang="en-US" sz="5400" dirty="0" smtClean="0">
                <a:solidFill>
                  <a:schemeClr val="bg1"/>
                </a:solidFill>
                <a:effectLst>
                  <a:outerShdw blurRad="50800" dist="50800" dir="5400000" algn="ctr" rotWithShape="0">
                    <a:schemeClr val="tx1"/>
                  </a:outerShdw>
                </a:effectLst>
                <a:latin typeface="Augustus" pitchFamily="2" charset="0"/>
              </a:rPr>
              <a:t>Remember</a:t>
            </a:r>
            <a:endParaRPr lang="en-US" sz="54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smtClean="0">
                <a:solidFill>
                  <a:schemeClr val="bg1"/>
                </a:solidFill>
                <a:effectLst>
                  <a:outerShdw blurRad="38100" dist="38100" dir="2700000" algn="tl">
                    <a:srgbClr val="000000">
                      <a:alpha val="43137"/>
                    </a:srgbClr>
                  </a:outerShdw>
                </a:effectLst>
                <a:latin typeface="Augustus" pitchFamily="2" charset="0"/>
              </a:rPr>
              <a:t>3</a:t>
            </a:r>
            <a:endParaRPr lang="en-US" sz="8800" dirty="0">
              <a:solidFill>
                <a:schemeClr val="bg1"/>
              </a:solidFill>
              <a:effectLst>
                <a:outerShdw blurRad="38100" dist="38100" dir="2700000" algn="tl">
                  <a:srgbClr val="000000">
                    <a:alpha val="43137"/>
                  </a:srgbClr>
                </a:outerShdw>
              </a:effectLst>
              <a:latin typeface="Augustus" pitchFamily="2" charset="0"/>
            </a:endParaRP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2473464"/>
            <a:ext cx="7734300" cy="707886"/>
          </a:xfrm>
          <a:prstGeom prst="rect">
            <a:avLst/>
          </a:prstGeom>
          <a:noFill/>
        </p:spPr>
        <p:txBody>
          <a:bodyPr wrap="square" rtlCol="0">
            <a:spAutoFit/>
          </a:bodyPr>
          <a:lstStyle/>
          <a:p>
            <a:pPr algn="ctr"/>
            <a:r>
              <a:rPr lang="en-US" sz="4000" dirty="0" smtClean="0">
                <a:solidFill>
                  <a:srgbClr val="FFC000"/>
                </a:solidFill>
                <a:effectLst>
                  <a:outerShdw blurRad="38100" dist="38100" dir="2700000" algn="tl">
                    <a:srgbClr val="000000">
                      <a:alpha val="43137"/>
                    </a:srgbClr>
                  </a:outerShdw>
                </a:effectLst>
                <a:latin typeface="Century Gothic" panose="020B0502020202020204" pitchFamily="34" charset="0"/>
              </a:rPr>
              <a:t>YOUR SPIRITUAL MARKERS</a:t>
            </a:r>
            <a:endParaRPr lang="en-US" sz="4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024791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9550"/>
            <a:ext cx="9144000" cy="4191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07" y="438150"/>
            <a:ext cx="9144000" cy="3539430"/>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truth is, we have built this altar because we fear that in the future your descendants will say to ours, ‘What right do you have to worship the Lord, the God of Israel?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Lord has placed the Jordan River as a barrier between our people and you people of Reuben and Gad</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endParaRPr lang="en-US" sz="32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343400" y="3728242"/>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15:19</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52156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9550"/>
            <a:ext cx="9144000" cy="4191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07" y="819150"/>
            <a:ext cx="9144000" cy="2554545"/>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You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have no claim to the Lord.’ So your descendants may prevent our descendants from worshiping the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Lord.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“So we decided to build the altar, not for burnt offerings or sacrifices,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but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as a memorial</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p>
        </p:txBody>
      </p:sp>
      <p:sp>
        <p:nvSpPr>
          <p:cNvPr id="6" name="TextBox 5"/>
          <p:cNvSpPr txBox="1"/>
          <p:nvPr/>
        </p:nvSpPr>
        <p:spPr>
          <a:xfrm>
            <a:off x="4038600" y="35623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22:24-27</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419675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66750"/>
            <a:ext cx="9144000" cy="255454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It will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remind</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our descendants and your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descendants…your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descendants will not be able to say to ours, ‘You have no claim to the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Lord… it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is a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reminder</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of the relationship both of us have with the Lord.’</a:t>
            </a:r>
          </a:p>
        </p:txBody>
      </p:sp>
      <p:sp>
        <p:nvSpPr>
          <p:cNvPr id="6" name="TextBox 5"/>
          <p:cNvSpPr txBox="1"/>
          <p:nvPr/>
        </p:nvSpPr>
        <p:spPr>
          <a:xfrm>
            <a:off x="5029200" y="3713738"/>
            <a:ext cx="39624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22:27-28</a:t>
            </a:r>
            <a:br>
              <a:rPr lang="en-US" sz="2400" dirty="0" smtClean="0">
                <a:solidFill>
                  <a:schemeClr val="bg1"/>
                </a:solidFill>
                <a:effectLst>
                  <a:outerShdw blurRad="38100" dist="38100" dir="2700000" algn="tl">
                    <a:srgbClr val="000000">
                      <a:alpha val="43137"/>
                    </a:srgbClr>
                  </a:outerShdw>
                </a:effectLst>
                <a:latin typeface="Augustus" pitchFamily="2" charset="0"/>
              </a:rPr>
            </a:b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59757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3132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9417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1950"/>
            <a:ext cx="9144000" cy="399811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855" y="666750"/>
            <a:ext cx="9144000" cy="2677656"/>
          </a:xfrm>
          <a:prstGeom prst="rect">
            <a:avLst/>
          </a:prstGeom>
          <a:noFill/>
        </p:spPr>
        <p:txBody>
          <a:bodyPr wrap="square" rtlCol="0">
            <a:spAutoFit/>
          </a:bodyPr>
          <a:lstStyle/>
          <a:p>
            <a:pPr algn="ctr"/>
            <a:r>
              <a:rPr lang="en-US" sz="2800" dirty="0">
                <a:solidFill>
                  <a:srgbClr val="FFC000"/>
                </a:solidFill>
                <a:effectLst>
                  <a:outerShdw blurRad="38100" dist="38100" dir="2700000" algn="tl">
                    <a:srgbClr val="000000">
                      <a:alpha val="43137"/>
                    </a:srgbClr>
                  </a:outerShdw>
                </a:effectLst>
                <a:latin typeface="Century Gothic" panose="020B0502020202020204" pitchFamily="34" charset="0"/>
              </a:rPr>
              <a:t>A spiritual marker identifies a time of decision when you clearly know that God guided you. </a:t>
            </a:r>
            <a:endParaRPr lang="en-US" sz="2800" dirty="0" smtClean="0">
              <a:solidFill>
                <a:srgbClr val="FFC000"/>
              </a:solidFill>
              <a:effectLst>
                <a:outerShdw blurRad="38100" dist="38100" dir="2700000" algn="tl">
                  <a:srgbClr val="000000">
                    <a:alpha val="43137"/>
                  </a:srgbClr>
                </a:outerShdw>
              </a:effectLst>
              <a:latin typeface="Century Gothic" panose="020B0502020202020204" pitchFamily="34" charset="0"/>
            </a:endParaRPr>
          </a:p>
          <a:p>
            <a:pPr algn="ctr"/>
            <a:r>
              <a:rPr lang="en-US" sz="2800" dirty="0" smtClean="0">
                <a:solidFill>
                  <a:srgbClr val="FFC000"/>
                </a:solidFill>
                <a:effectLst>
                  <a:outerShdw blurRad="38100" dist="38100" dir="2700000" algn="tl">
                    <a:srgbClr val="000000">
                      <a:alpha val="43137"/>
                    </a:srgbClr>
                  </a:outerShdw>
                </a:effectLst>
                <a:latin typeface="Century Gothic" panose="020B0502020202020204" pitchFamily="34" charset="0"/>
              </a:rPr>
              <a:t>Can you remember the moment you became </a:t>
            </a:r>
          </a:p>
          <a:p>
            <a:pPr algn="ctr"/>
            <a:r>
              <a:rPr lang="en-US" sz="2800" dirty="0" smtClean="0">
                <a:solidFill>
                  <a:srgbClr val="FFC000"/>
                </a:solidFill>
                <a:effectLst>
                  <a:outerShdw blurRad="38100" dist="38100" dir="2700000" algn="tl">
                    <a:srgbClr val="000000">
                      <a:alpha val="43137"/>
                    </a:srgbClr>
                  </a:outerShdw>
                </a:effectLst>
                <a:latin typeface="Century Gothic" panose="020B0502020202020204" pitchFamily="34" charset="0"/>
              </a:rPr>
              <a:t>a child of God? Were </a:t>
            </a:r>
            <a:r>
              <a:rPr lang="en-US" sz="2800" dirty="0">
                <a:solidFill>
                  <a:srgbClr val="FFC000"/>
                </a:solidFill>
                <a:effectLst>
                  <a:outerShdw blurRad="38100" dist="38100" dir="2700000" algn="tl">
                    <a:srgbClr val="000000">
                      <a:alpha val="43137"/>
                    </a:srgbClr>
                  </a:outerShdw>
                </a:effectLst>
                <a:latin typeface="Century Gothic" panose="020B0502020202020204" pitchFamily="34" charset="0"/>
              </a:rPr>
              <a:t>there specific times when He called you to His ways of living? Can you point to times when He clearly guided you in a decision? </a:t>
            </a:r>
          </a:p>
        </p:txBody>
      </p:sp>
    </p:spTree>
    <p:extLst>
      <p:ext uri="{BB962C8B-B14F-4D97-AF65-F5344CB8AC3E}">
        <p14:creationId xmlns:p14="http://schemas.microsoft.com/office/powerpoint/2010/main" val="1264823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1950"/>
            <a:ext cx="9144000" cy="399811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855" y="666750"/>
            <a:ext cx="9144000" cy="3108543"/>
          </a:xfrm>
          <a:prstGeom prst="rect">
            <a:avLst/>
          </a:prstGeom>
          <a:noFill/>
        </p:spPr>
        <p:txBody>
          <a:bodyPr wrap="square" rtlCol="0">
            <a:spAutoFit/>
          </a:bodyPr>
          <a:lstStyle/>
          <a:p>
            <a:pPr algn="ctr"/>
            <a:r>
              <a:rPr lang="en-US" sz="2800" dirty="0" smtClean="0">
                <a:solidFill>
                  <a:srgbClr val="FFC000"/>
                </a:solidFill>
                <a:effectLst>
                  <a:outerShdw blurRad="38100" dist="38100" dir="2700000" algn="tl">
                    <a:srgbClr val="000000">
                      <a:alpha val="43137"/>
                    </a:srgbClr>
                  </a:outerShdw>
                </a:effectLst>
                <a:latin typeface="Century Gothic" panose="020B0502020202020204" pitchFamily="34" charset="0"/>
              </a:rPr>
              <a:t>Were </a:t>
            </a:r>
            <a:r>
              <a:rPr lang="en-US" sz="2800" dirty="0">
                <a:solidFill>
                  <a:srgbClr val="FFC000"/>
                </a:solidFill>
                <a:effectLst>
                  <a:outerShdw blurRad="38100" dist="38100" dir="2700000" algn="tl">
                    <a:srgbClr val="000000">
                      <a:alpha val="43137"/>
                    </a:srgbClr>
                  </a:outerShdw>
                </a:effectLst>
                <a:latin typeface="Century Gothic" panose="020B0502020202020204" pitchFamily="34" charset="0"/>
              </a:rPr>
              <a:t>there times when He spoke powerfully to you about a commitment you should make? Keep track of these important moments! Regularly rehearse them and notice the steady progression in the way God has led you. This will help you understand God’s activity in your life and give you a sense of direction as you face future decisions</a:t>
            </a:r>
            <a:r>
              <a:rPr lang="en-US" sz="2800" dirty="0" smtClean="0">
                <a:solidFill>
                  <a:srgbClr val="FFC000"/>
                </a:solidFill>
                <a:effectLst>
                  <a:outerShdw blurRad="38100" dist="38100" dir="2700000" algn="tl">
                    <a:srgbClr val="000000">
                      <a:alpha val="43137"/>
                    </a:srgbClr>
                  </a:outerShdw>
                </a:effectLst>
                <a:latin typeface="Century Gothic" panose="020B0502020202020204" pitchFamily="34" charset="0"/>
              </a:rPr>
              <a:t>.</a:t>
            </a:r>
            <a:endParaRPr lang="en-US" sz="28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800600" y="3768037"/>
            <a:ext cx="3962400" cy="461665"/>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Henry </a:t>
            </a:r>
            <a:r>
              <a:rPr lang="en-US" sz="2400" dirty="0" err="1" smtClean="0">
                <a:solidFill>
                  <a:schemeClr val="bg1"/>
                </a:solidFill>
                <a:effectLst>
                  <a:outerShdw blurRad="38100" dist="38100" dir="2700000" algn="tl">
                    <a:srgbClr val="000000">
                      <a:alpha val="43137"/>
                    </a:srgbClr>
                  </a:outerShdw>
                </a:effectLst>
                <a:latin typeface="Augustus" pitchFamily="2" charset="0"/>
              </a:rPr>
              <a:t>Blackaby</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775107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5750"/>
            <a:ext cx="6273042" cy="4162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981200" y="666750"/>
            <a:ext cx="2133600" cy="584775"/>
          </a:xfrm>
          <a:prstGeom prst="rect">
            <a:avLst/>
          </a:prstGeom>
          <a:noFill/>
        </p:spPr>
        <p:txBody>
          <a:bodyPr wrap="square" rtlCol="0">
            <a:spAutoFit/>
          </a:bodyPr>
          <a:lstStyle/>
          <a:p>
            <a:r>
              <a:rPr lang="en-US" sz="3200" b="1" dirty="0" smtClean="0"/>
              <a:t>1966</a:t>
            </a:r>
            <a:endParaRPr lang="en-US" sz="3200" b="1" dirty="0"/>
          </a:p>
        </p:txBody>
      </p:sp>
    </p:spTree>
    <p:extLst>
      <p:ext uri="{BB962C8B-B14F-4D97-AF65-F5344CB8AC3E}">
        <p14:creationId xmlns:p14="http://schemas.microsoft.com/office/powerpoint/2010/main" val="2242727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649"/>
          <a:stretch/>
        </p:blipFill>
        <p:spPr bwMode="auto">
          <a:xfrm>
            <a:off x="3657600" y="209550"/>
            <a:ext cx="5238750" cy="2921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04950"/>
            <a:ext cx="4229100" cy="3171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038600" y="514350"/>
            <a:ext cx="2133600" cy="584775"/>
          </a:xfrm>
          <a:prstGeom prst="rect">
            <a:avLst/>
          </a:prstGeom>
          <a:noFill/>
        </p:spPr>
        <p:txBody>
          <a:bodyPr wrap="square" rtlCol="0">
            <a:spAutoFit/>
          </a:bodyPr>
          <a:lstStyle/>
          <a:p>
            <a:r>
              <a:rPr lang="en-US" sz="3200" b="1" dirty="0" smtClean="0"/>
              <a:t>2009</a:t>
            </a:r>
            <a:endParaRPr lang="en-US" sz="3200" b="1" dirty="0"/>
          </a:p>
        </p:txBody>
      </p:sp>
      <p:sp>
        <p:nvSpPr>
          <p:cNvPr id="7" name="TextBox 6"/>
          <p:cNvSpPr txBox="1"/>
          <p:nvPr/>
        </p:nvSpPr>
        <p:spPr>
          <a:xfrm>
            <a:off x="2133600" y="3903423"/>
            <a:ext cx="2133600" cy="584775"/>
          </a:xfrm>
          <a:prstGeom prst="rect">
            <a:avLst/>
          </a:prstGeom>
          <a:noFill/>
        </p:spPr>
        <p:txBody>
          <a:bodyPr wrap="square" rtlCol="0">
            <a:spAutoFit/>
          </a:bodyPr>
          <a:lstStyle/>
          <a:p>
            <a:pPr algn="r"/>
            <a:r>
              <a:rPr lang="en-US" sz="3200" b="1" dirty="0" smtClean="0">
                <a:solidFill>
                  <a:schemeClr val="bg1"/>
                </a:solidFill>
              </a:rPr>
              <a:t>2009</a:t>
            </a:r>
            <a:endParaRPr lang="en-US" sz="3200" b="1" dirty="0">
              <a:solidFill>
                <a:schemeClr val="bg1"/>
              </a:solidFill>
            </a:endParaRPr>
          </a:p>
        </p:txBody>
      </p:sp>
    </p:spTree>
    <p:extLst>
      <p:ext uri="{BB962C8B-B14F-4D97-AF65-F5344CB8AC3E}">
        <p14:creationId xmlns:p14="http://schemas.microsoft.com/office/powerpoint/2010/main" val="3086201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7378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8150"/>
            <a:ext cx="9182100" cy="3581399"/>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6750" y="590550"/>
            <a:ext cx="7848600" cy="1754326"/>
          </a:xfrm>
          <a:prstGeom prst="rect">
            <a:avLst/>
          </a:prstGeom>
          <a:noFill/>
        </p:spPr>
        <p:txBody>
          <a:bodyPr wrap="square" rtlCol="0">
            <a:spAutoFit/>
          </a:bodyPr>
          <a:lstStyle/>
          <a:p>
            <a:pPr algn="ctr"/>
            <a:r>
              <a:rPr lang="en-US" sz="5400" dirty="0" smtClean="0">
                <a:solidFill>
                  <a:schemeClr val="bg1"/>
                </a:solidFill>
                <a:effectLst>
                  <a:outerShdw blurRad="50800" dist="50800" dir="5400000" algn="ctr" rotWithShape="0">
                    <a:schemeClr val="tx1"/>
                  </a:outerShdw>
                </a:effectLst>
                <a:latin typeface="Augustus" pitchFamily="2" charset="0"/>
              </a:rPr>
              <a:t>God is Always Working</a:t>
            </a:r>
            <a:endParaRPr lang="en-US" sz="5400" dirty="0">
              <a:solidFill>
                <a:schemeClr val="bg1"/>
              </a:solidFill>
              <a:latin typeface="Augustus" pitchFamily="2" charset="0"/>
            </a:endParaRPr>
          </a:p>
        </p:txBody>
      </p:sp>
      <p:cxnSp>
        <p:nvCxnSpPr>
          <p:cNvPr id="7" name="Straight Connector 6"/>
          <p:cNvCxnSpPr/>
          <p:nvPr/>
        </p:nvCxnSpPr>
        <p:spPr>
          <a:xfrm>
            <a:off x="2743200" y="14287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1050" y="2936735"/>
            <a:ext cx="7734300" cy="707886"/>
          </a:xfrm>
          <a:prstGeom prst="rect">
            <a:avLst/>
          </a:prstGeom>
          <a:noFill/>
        </p:spPr>
        <p:txBody>
          <a:bodyPr wrap="square" rtlCol="0">
            <a:spAutoFit/>
          </a:bodyPr>
          <a:lstStyle/>
          <a:p>
            <a:pPr algn="ctr"/>
            <a:r>
              <a:rPr lang="en-US" sz="4000" dirty="0" smtClean="0">
                <a:solidFill>
                  <a:srgbClr val="FFC000"/>
                </a:solidFill>
                <a:effectLst>
                  <a:outerShdw blurRad="38100" dist="38100" dir="2700000" algn="tl">
                    <a:srgbClr val="000000">
                      <a:alpha val="43137"/>
                    </a:srgbClr>
                  </a:outerShdw>
                </a:effectLst>
                <a:latin typeface="Century Gothic" panose="020B0502020202020204" pitchFamily="34" charset="0"/>
              </a:rPr>
              <a:t>How is He working in your life?</a:t>
            </a:r>
            <a:endParaRPr lang="en-US" sz="4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660413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3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rael location in Asia"/>
          <p:cNvPicPr>
            <a:picLocks noChangeAspect="1" noChangeArrowheads="1"/>
          </p:cNvPicPr>
          <p:nvPr/>
        </p:nvPicPr>
        <p:blipFill rotWithShape="1">
          <a:blip r:embed="rId2">
            <a:extLst>
              <a:ext uri="{28A0092B-C50C-407E-A947-70E740481C1C}">
                <a14:useLocalDpi xmlns:a14="http://schemas.microsoft.com/office/drawing/2010/main" val="0"/>
              </a:ext>
            </a:extLst>
          </a:blip>
          <a:srcRect l="2936" t="3534" r="-147" b="12539"/>
          <a:stretch/>
        </p:blipFill>
        <p:spPr bwMode="auto">
          <a:xfrm>
            <a:off x="-1" y="0"/>
            <a:ext cx="9171709" cy="5146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1336" y="2033155"/>
            <a:ext cx="1371600" cy="381000"/>
          </a:xfrm>
          <a:prstGeom prst="rect">
            <a:avLst/>
          </a:prstGeom>
          <a:noFill/>
        </p:spPr>
        <p:txBody>
          <a:bodyPr wrap="square" rtlCol="0">
            <a:spAutoFit/>
          </a:bodyPr>
          <a:lstStyle/>
          <a:p>
            <a:pPr algn="r"/>
            <a:r>
              <a:rPr lang="en-US" b="1" dirty="0" smtClean="0">
                <a:solidFill>
                  <a:srgbClr val="FF0000"/>
                </a:solidFill>
              </a:rPr>
              <a:t>Israel</a:t>
            </a:r>
            <a:endParaRPr lang="en-US" b="1" dirty="0">
              <a:solidFill>
                <a:srgbClr val="FF0000"/>
              </a:solidFill>
            </a:endParaRPr>
          </a:p>
        </p:txBody>
      </p:sp>
      <p:sp>
        <p:nvSpPr>
          <p:cNvPr id="7" name="Rectangle 6"/>
          <p:cNvSpPr/>
          <p:nvPr/>
        </p:nvSpPr>
        <p:spPr>
          <a:xfrm>
            <a:off x="1676400" y="1733550"/>
            <a:ext cx="762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672936" y="81719"/>
            <a:ext cx="2213264" cy="1651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3257551"/>
            <a:ext cx="2209800" cy="1676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81719"/>
            <a:ext cx="3124200" cy="4861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39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0419" b="12071"/>
          <a:stretch/>
        </p:blipFill>
        <p:spPr bwMode="auto">
          <a:xfrm>
            <a:off x="-20505" y="71622"/>
            <a:ext cx="9164506" cy="512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rot="19489922">
            <a:off x="-70262" y="498815"/>
            <a:ext cx="8386762" cy="4272674"/>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913034" y="673382"/>
            <a:ext cx="2704334" cy="2851871"/>
          </a:xfrm>
          <a:custGeom>
            <a:avLst/>
            <a:gdLst>
              <a:gd name="connsiteX0" fmla="*/ 2704334 w 2704334"/>
              <a:gd name="connsiteY0" fmla="*/ 386 h 2851871"/>
              <a:gd name="connsiteX1" fmla="*/ 2547924 w 2704334"/>
              <a:gd name="connsiteY1" fmla="*/ 24450 h 2851871"/>
              <a:gd name="connsiteX2" fmla="*/ 2463703 w 2704334"/>
              <a:gd name="connsiteY2" fmla="*/ 156797 h 2851871"/>
              <a:gd name="connsiteX3" fmla="*/ 2403545 w 2704334"/>
              <a:gd name="connsiteY3" fmla="*/ 253050 h 2851871"/>
              <a:gd name="connsiteX4" fmla="*/ 2295261 w 2704334"/>
              <a:gd name="connsiteY4" fmla="*/ 301176 h 2851871"/>
              <a:gd name="connsiteX5" fmla="*/ 2271198 w 2704334"/>
              <a:gd name="connsiteY5" fmla="*/ 373365 h 2851871"/>
              <a:gd name="connsiteX6" fmla="*/ 2186977 w 2704334"/>
              <a:gd name="connsiteY6" fmla="*/ 409460 h 2851871"/>
              <a:gd name="connsiteX7" fmla="*/ 2102755 w 2704334"/>
              <a:gd name="connsiteY7" fmla="*/ 421492 h 2851871"/>
              <a:gd name="connsiteX8" fmla="*/ 2078692 w 2704334"/>
              <a:gd name="connsiteY8" fmla="*/ 421492 h 2851871"/>
              <a:gd name="connsiteX9" fmla="*/ 2078692 w 2704334"/>
              <a:gd name="connsiteY9" fmla="*/ 517744 h 2851871"/>
              <a:gd name="connsiteX10" fmla="*/ 2078692 w 2704334"/>
              <a:gd name="connsiteY10" fmla="*/ 601965 h 2851871"/>
              <a:gd name="connsiteX11" fmla="*/ 2030566 w 2704334"/>
              <a:gd name="connsiteY11" fmla="*/ 613997 h 2851871"/>
              <a:gd name="connsiteX12" fmla="*/ 1970408 w 2704334"/>
              <a:gd name="connsiteY12" fmla="*/ 638060 h 2851871"/>
              <a:gd name="connsiteX13" fmla="*/ 1970408 w 2704334"/>
              <a:gd name="connsiteY13" fmla="*/ 662123 h 2851871"/>
              <a:gd name="connsiteX14" fmla="*/ 1910250 w 2704334"/>
              <a:gd name="connsiteY14" fmla="*/ 698218 h 2851871"/>
              <a:gd name="connsiteX15" fmla="*/ 1826029 w 2704334"/>
              <a:gd name="connsiteY15" fmla="*/ 722281 h 2851871"/>
              <a:gd name="connsiteX16" fmla="*/ 1826029 w 2704334"/>
              <a:gd name="connsiteY16" fmla="*/ 782439 h 2851871"/>
              <a:gd name="connsiteX17" fmla="*/ 1729777 w 2704334"/>
              <a:gd name="connsiteY17" fmla="*/ 842597 h 2851871"/>
              <a:gd name="connsiteX18" fmla="*/ 1729777 w 2704334"/>
              <a:gd name="connsiteY18" fmla="*/ 866660 h 2851871"/>
              <a:gd name="connsiteX19" fmla="*/ 1693682 w 2704334"/>
              <a:gd name="connsiteY19" fmla="*/ 902755 h 2851871"/>
              <a:gd name="connsiteX20" fmla="*/ 1693682 w 2704334"/>
              <a:gd name="connsiteY20" fmla="*/ 962913 h 2851871"/>
              <a:gd name="connsiteX21" fmla="*/ 1669619 w 2704334"/>
              <a:gd name="connsiteY21" fmla="*/ 1071197 h 2851871"/>
              <a:gd name="connsiteX22" fmla="*/ 1633524 w 2704334"/>
              <a:gd name="connsiteY22" fmla="*/ 1083229 h 2851871"/>
              <a:gd name="connsiteX23" fmla="*/ 1537271 w 2704334"/>
              <a:gd name="connsiteY23" fmla="*/ 1167450 h 2851871"/>
              <a:gd name="connsiteX24" fmla="*/ 1477113 w 2704334"/>
              <a:gd name="connsiteY24" fmla="*/ 1263702 h 2851871"/>
              <a:gd name="connsiteX25" fmla="*/ 1453050 w 2704334"/>
              <a:gd name="connsiteY25" fmla="*/ 1299797 h 2851871"/>
              <a:gd name="connsiteX26" fmla="*/ 1368829 w 2704334"/>
              <a:gd name="connsiteY26" fmla="*/ 1359955 h 2851871"/>
              <a:gd name="connsiteX27" fmla="*/ 1296640 w 2704334"/>
              <a:gd name="connsiteY27" fmla="*/ 1504334 h 2851871"/>
              <a:gd name="connsiteX28" fmla="*/ 1260545 w 2704334"/>
              <a:gd name="connsiteY28" fmla="*/ 1528397 h 2851871"/>
              <a:gd name="connsiteX29" fmla="*/ 1068040 w 2704334"/>
              <a:gd name="connsiteY29" fmla="*/ 1600586 h 2851871"/>
              <a:gd name="connsiteX30" fmla="*/ 995850 w 2704334"/>
              <a:gd name="connsiteY30" fmla="*/ 1684807 h 2851871"/>
              <a:gd name="connsiteX31" fmla="*/ 995850 w 2704334"/>
              <a:gd name="connsiteY31" fmla="*/ 1720902 h 2851871"/>
              <a:gd name="connsiteX32" fmla="*/ 863503 w 2704334"/>
              <a:gd name="connsiteY32" fmla="*/ 1793092 h 2851871"/>
              <a:gd name="connsiteX33" fmla="*/ 767250 w 2704334"/>
              <a:gd name="connsiteY33" fmla="*/ 1853250 h 2851871"/>
              <a:gd name="connsiteX34" fmla="*/ 670998 w 2704334"/>
              <a:gd name="connsiteY34" fmla="*/ 1865281 h 2851871"/>
              <a:gd name="connsiteX35" fmla="*/ 683029 w 2704334"/>
              <a:gd name="connsiteY35" fmla="*/ 1925439 h 2851871"/>
              <a:gd name="connsiteX36" fmla="*/ 646934 w 2704334"/>
              <a:gd name="connsiteY36" fmla="*/ 1937471 h 2851871"/>
              <a:gd name="connsiteX37" fmla="*/ 683029 w 2704334"/>
              <a:gd name="connsiteY37" fmla="*/ 1973565 h 2851871"/>
              <a:gd name="connsiteX38" fmla="*/ 622871 w 2704334"/>
              <a:gd name="connsiteY38" fmla="*/ 2009660 h 2851871"/>
              <a:gd name="connsiteX39" fmla="*/ 658966 w 2704334"/>
              <a:gd name="connsiteY39" fmla="*/ 2021692 h 2851871"/>
              <a:gd name="connsiteX40" fmla="*/ 622871 w 2704334"/>
              <a:gd name="connsiteY40" fmla="*/ 2081850 h 2851871"/>
              <a:gd name="connsiteX41" fmla="*/ 598808 w 2704334"/>
              <a:gd name="connsiteY41" fmla="*/ 2178102 h 2851871"/>
              <a:gd name="connsiteX42" fmla="*/ 550682 w 2704334"/>
              <a:gd name="connsiteY42" fmla="*/ 2214197 h 2851871"/>
              <a:gd name="connsiteX43" fmla="*/ 562713 w 2704334"/>
              <a:gd name="connsiteY43" fmla="*/ 2226229 h 2851871"/>
              <a:gd name="connsiteX44" fmla="*/ 466461 w 2704334"/>
              <a:gd name="connsiteY44" fmla="*/ 2322481 h 2851871"/>
              <a:gd name="connsiteX45" fmla="*/ 406303 w 2704334"/>
              <a:gd name="connsiteY45" fmla="*/ 2370607 h 2851871"/>
              <a:gd name="connsiteX46" fmla="*/ 334113 w 2704334"/>
              <a:gd name="connsiteY46" fmla="*/ 2394671 h 2851871"/>
              <a:gd name="connsiteX47" fmla="*/ 334113 w 2704334"/>
              <a:gd name="connsiteY47" fmla="*/ 2454829 h 2851871"/>
              <a:gd name="connsiteX48" fmla="*/ 261924 w 2704334"/>
              <a:gd name="connsiteY48" fmla="*/ 2478892 h 2851871"/>
              <a:gd name="connsiteX49" fmla="*/ 261924 w 2704334"/>
              <a:gd name="connsiteY49" fmla="*/ 2551081 h 2851871"/>
              <a:gd name="connsiteX50" fmla="*/ 165671 w 2704334"/>
              <a:gd name="connsiteY50" fmla="*/ 2599207 h 2851871"/>
              <a:gd name="connsiteX51" fmla="*/ 165671 w 2704334"/>
              <a:gd name="connsiteY51" fmla="*/ 2635302 h 2851871"/>
              <a:gd name="connsiteX52" fmla="*/ 81450 w 2704334"/>
              <a:gd name="connsiteY52" fmla="*/ 2683429 h 2851871"/>
              <a:gd name="connsiteX53" fmla="*/ 105513 w 2704334"/>
              <a:gd name="connsiteY53" fmla="*/ 2731555 h 2851871"/>
              <a:gd name="connsiteX54" fmla="*/ 9261 w 2704334"/>
              <a:gd name="connsiteY54" fmla="*/ 2803744 h 2851871"/>
              <a:gd name="connsiteX55" fmla="*/ 9261 w 2704334"/>
              <a:gd name="connsiteY55" fmla="*/ 2851871 h 28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04334" h="2851871">
                <a:moveTo>
                  <a:pt x="2704334" y="386"/>
                </a:moveTo>
                <a:cubicBezTo>
                  <a:pt x="2646181" y="-617"/>
                  <a:pt x="2588029" y="-1619"/>
                  <a:pt x="2547924" y="24450"/>
                </a:cubicBezTo>
                <a:cubicBezTo>
                  <a:pt x="2507819" y="50519"/>
                  <a:pt x="2487766" y="118697"/>
                  <a:pt x="2463703" y="156797"/>
                </a:cubicBezTo>
                <a:cubicBezTo>
                  <a:pt x="2439640" y="194897"/>
                  <a:pt x="2431619" y="228987"/>
                  <a:pt x="2403545" y="253050"/>
                </a:cubicBezTo>
                <a:cubicBezTo>
                  <a:pt x="2375471" y="277113"/>
                  <a:pt x="2317319" y="281123"/>
                  <a:pt x="2295261" y="301176"/>
                </a:cubicBezTo>
                <a:cubicBezTo>
                  <a:pt x="2273203" y="321229"/>
                  <a:pt x="2289245" y="355318"/>
                  <a:pt x="2271198" y="373365"/>
                </a:cubicBezTo>
                <a:cubicBezTo>
                  <a:pt x="2253151" y="391412"/>
                  <a:pt x="2215051" y="401439"/>
                  <a:pt x="2186977" y="409460"/>
                </a:cubicBezTo>
                <a:cubicBezTo>
                  <a:pt x="2158903" y="417481"/>
                  <a:pt x="2120803" y="419487"/>
                  <a:pt x="2102755" y="421492"/>
                </a:cubicBezTo>
                <a:cubicBezTo>
                  <a:pt x="2084707" y="423497"/>
                  <a:pt x="2082702" y="405450"/>
                  <a:pt x="2078692" y="421492"/>
                </a:cubicBezTo>
                <a:cubicBezTo>
                  <a:pt x="2074682" y="437534"/>
                  <a:pt x="2078692" y="517744"/>
                  <a:pt x="2078692" y="517744"/>
                </a:cubicBezTo>
                <a:cubicBezTo>
                  <a:pt x="2078692" y="547823"/>
                  <a:pt x="2086713" y="585923"/>
                  <a:pt x="2078692" y="601965"/>
                </a:cubicBezTo>
                <a:cubicBezTo>
                  <a:pt x="2070671" y="618007"/>
                  <a:pt x="2048613" y="607981"/>
                  <a:pt x="2030566" y="613997"/>
                </a:cubicBezTo>
                <a:cubicBezTo>
                  <a:pt x="2012519" y="620013"/>
                  <a:pt x="1980434" y="630039"/>
                  <a:pt x="1970408" y="638060"/>
                </a:cubicBezTo>
                <a:cubicBezTo>
                  <a:pt x="1960382" y="646081"/>
                  <a:pt x="1980434" y="652097"/>
                  <a:pt x="1970408" y="662123"/>
                </a:cubicBezTo>
                <a:cubicBezTo>
                  <a:pt x="1960382" y="672149"/>
                  <a:pt x="1934313" y="688192"/>
                  <a:pt x="1910250" y="698218"/>
                </a:cubicBezTo>
                <a:cubicBezTo>
                  <a:pt x="1886187" y="708244"/>
                  <a:pt x="1840066" y="708244"/>
                  <a:pt x="1826029" y="722281"/>
                </a:cubicBezTo>
                <a:cubicBezTo>
                  <a:pt x="1811992" y="736318"/>
                  <a:pt x="1842071" y="762386"/>
                  <a:pt x="1826029" y="782439"/>
                </a:cubicBezTo>
                <a:cubicBezTo>
                  <a:pt x="1809987" y="802492"/>
                  <a:pt x="1745819" y="828560"/>
                  <a:pt x="1729777" y="842597"/>
                </a:cubicBezTo>
                <a:cubicBezTo>
                  <a:pt x="1713735" y="856634"/>
                  <a:pt x="1735793" y="856634"/>
                  <a:pt x="1729777" y="866660"/>
                </a:cubicBezTo>
                <a:cubicBezTo>
                  <a:pt x="1723761" y="876686"/>
                  <a:pt x="1699698" y="886713"/>
                  <a:pt x="1693682" y="902755"/>
                </a:cubicBezTo>
                <a:cubicBezTo>
                  <a:pt x="1687666" y="918797"/>
                  <a:pt x="1697692" y="934839"/>
                  <a:pt x="1693682" y="962913"/>
                </a:cubicBezTo>
                <a:cubicBezTo>
                  <a:pt x="1689672" y="990987"/>
                  <a:pt x="1679645" y="1051144"/>
                  <a:pt x="1669619" y="1071197"/>
                </a:cubicBezTo>
                <a:cubicBezTo>
                  <a:pt x="1659593" y="1091250"/>
                  <a:pt x="1655582" y="1067187"/>
                  <a:pt x="1633524" y="1083229"/>
                </a:cubicBezTo>
                <a:cubicBezTo>
                  <a:pt x="1611466" y="1099271"/>
                  <a:pt x="1563339" y="1137371"/>
                  <a:pt x="1537271" y="1167450"/>
                </a:cubicBezTo>
                <a:cubicBezTo>
                  <a:pt x="1511203" y="1197529"/>
                  <a:pt x="1491150" y="1241644"/>
                  <a:pt x="1477113" y="1263702"/>
                </a:cubicBezTo>
                <a:cubicBezTo>
                  <a:pt x="1463076" y="1285760"/>
                  <a:pt x="1471097" y="1283755"/>
                  <a:pt x="1453050" y="1299797"/>
                </a:cubicBezTo>
                <a:cubicBezTo>
                  <a:pt x="1435003" y="1315839"/>
                  <a:pt x="1394897" y="1325866"/>
                  <a:pt x="1368829" y="1359955"/>
                </a:cubicBezTo>
                <a:cubicBezTo>
                  <a:pt x="1342761" y="1394045"/>
                  <a:pt x="1314687" y="1476260"/>
                  <a:pt x="1296640" y="1504334"/>
                </a:cubicBezTo>
                <a:cubicBezTo>
                  <a:pt x="1278593" y="1532408"/>
                  <a:pt x="1298645" y="1512355"/>
                  <a:pt x="1260545" y="1528397"/>
                </a:cubicBezTo>
                <a:cubicBezTo>
                  <a:pt x="1222445" y="1544439"/>
                  <a:pt x="1112156" y="1574518"/>
                  <a:pt x="1068040" y="1600586"/>
                </a:cubicBezTo>
                <a:cubicBezTo>
                  <a:pt x="1023924" y="1626654"/>
                  <a:pt x="1007882" y="1664754"/>
                  <a:pt x="995850" y="1684807"/>
                </a:cubicBezTo>
                <a:cubicBezTo>
                  <a:pt x="983818" y="1704860"/>
                  <a:pt x="1017908" y="1702854"/>
                  <a:pt x="995850" y="1720902"/>
                </a:cubicBezTo>
                <a:cubicBezTo>
                  <a:pt x="973792" y="1738950"/>
                  <a:pt x="901603" y="1771034"/>
                  <a:pt x="863503" y="1793092"/>
                </a:cubicBezTo>
                <a:cubicBezTo>
                  <a:pt x="825403" y="1815150"/>
                  <a:pt x="799334" y="1841219"/>
                  <a:pt x="767250" y="1853250"/>
                </a:cubicBezTo>
                <a:cubicBezTo>
                  <a:pt x="735166" y="1865281"/>
                  <a:pt x="685035" y="1853250"/>
                  <a:pt x="670998" y="1865281"/>
                </a:cubicBezTo>
                <a:cubicBezTo>
                  <a:pt x="656961" y="1877312"/>
                  <a:pt x="687040" y="1913407"/>
                  <a:pt x="683029" y="1925439"/>
                </a:cubicBezTo>
                <a:cubicBezTo>
                  <a:pt x="679018" y="1937471"/>
                  <a:pt x="646934" y="1929450"/>
                  <a:pt x="646934" y="1937471"/>
                </a:cubicBezTo>
                <a:cubicBezTo>
                  <a:pt x="646934" y="1945492"/>
                  <a:pt x="687039" y="1961534"/>
                  <a:pt x="683029" y="1973565"/>
                </a:cubicBezTo>
                <a:cubicBezTo>
                  <a:pt x="679019" y="1985596"/>
                  <a:pt x="626881" y="2001639"/>
                  <a:pt x="622871" y="2009660"/>
                </a:cubicBezTo>
                <a:cubicBezTo>
                  <a:pt x="618861" y="2017681"/>
                  <a:pt x="658966" y="2009660"/>
                  <a:pt x="658966" y="2021692"/>
                </a:cubicBezTo>
                <a:cubicBezTo>
                  <a:pt x="658966" y="2033724"/>
                  <a:pt x="632897" y="2055782"/>
                  <a:pt x="622871" y="2081850"/>
                </a:cubicBezTo>
                <a:cubicBezTo>
                  <a:pt x="612845" y="2107918"/>
                  <a:pt x="610839" y="2156044"/>
                  <a:pt x="598808" y="2178102"/>
                </a:cubicBezTo>
                <a:cubicBezTo>
                  <a:pt x="586777" y="2200160"/>
                  <a:pt x="556698" y="2206176"/>
                  <a:pt x="550682" y="2214197"/>
                </a:cubicBezTo>
                <a:cubicBezTo>
                  <a:pt x="544666" y="2222218"/>
                  <a:pt x="576750" y="2208182"/>
                  <a:pt x="562713" y="2226229"/>
                </a:cubicBezTo>
                <a:cubicBezTo>
                  <a:pt x="548676" y="2244276"/>
                  <a:pt x="492529" y="2298418"/>
                  <a:pt x="466461" y="2322481"/>
                </a:cubicBezTo>
                <a:cubicBezTo>
                  <a:pt x="440393" y="2346544"/>
                  <a:pt x="428361" y="2358575"/>
                  <a:pt x="406303" y="2370607"/>
                </a:cubicBezTo>
                <a:cubicBezTo>
                  <a:pt x="384245" y="2382639"/>
                  <a:pt x="346145" y="2380634"/>
                  <a:pt x="334113" y="2394671"/>
                </a:cubicBezTo>
                <a:cubicBezTo>
                  <a:pt x="322081" y="2408708"/>
                  <a:pt x="346144" y="2440792"/>
                  <a:pt x="334113" y="2454829"/>
                </a:cubicBezTo>
                <a:cubicBezTo>
                  <a:pt x="322082" y="2468866"/>
                  <a:pt x="273955" y="2462850"/>
                  <a:pt x="261924" y="2478892"/>
                </a:cubicBezTo>
                <a:cubicBezTo>
                  <a:pt x="249893" y="2494934"/>
                  <a:pt x="277966" y="2531029"/>
                  <a:pt x="261924" y="2551081"/>
                </a:cubicBezTo>
                <a:cubicBezTo>
                  <a:pt x="245882" y="2571134"/>
                  <a:pt x="181713" y="2585170"/>
                  <a:pt x="165671" y="2599207"/>
                </a:cubicBezTo>
                <a:cubicBezTo>
                  <a:pt x="149629" y="2613244"/>
                  <a:pt x="179708" y="2621265"/>
                  <a:pt x="165671" y="2635302"/>
                </a:cubicBezTo>
                <a:cubicBezTo>
                  <a:pt x="151634" y="2649339"/>
                  <a:pt x="91476" y="2667387"/>
                  <a:pt x="81450" y="2683429"/>
                </a:cubicBezTo>
                <a:cubicBezTo>
                  <a:pt x="71424" y="2699471"/>
                  <a:pt x="117544" y="2711503"/>
                  <a:pt x="105513" y="2731555"/>
                </a:cubicBezTo>
                <a:cubicBezTo>
                  <a:pt x="93482" y="2751607"/>
                  <a:pt x="25303" y="2783691"/>
                  <a:pt x="9261" y="2803744"/>
                </a:cubicBezTo>
                <a:cubicBezTo>
                  <a:pt x="-6781" y="2823797"/>
                  <a:pt x="1240" y="2837834"/>
                  <a:pt x="9261" y="2851871"/>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2673467"/>
            <a:ext cx="201766" cy="23083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rot="8024740">
            <a:off x="4302609" y="2618377"/>
            <a:ext cx="1925183" cy="1143000"/>
          </a:xfrm>
          <a:prstGeom prst="leftRigh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2558050"/>
            <a:ext cx="1268566" cy="461665"/>
          </a:xfrm>
          <a:prstGeom prst="rect">
            <a:avLst/>
          </a:prstGeom>
          <a:solidFill>
            <a:schemeClr val="tx1"/>
          </a:solidFill>
          <a:ln>
            <a:solidFill>
              <a:schemeClr val="bg1"/>
            </a:solidFill>
          </a:ln>
        </p:spPr>
        <p:txBody>
          <a:bodyPr wrap="square" rtlCol="0">
            <a:spAutoFit/>
          </a:bodyPr>
          <a:lstStyle/>
          <a:p>
            <a:r>
              <a:rPr lang="en-US" sz="2400" dirty="0" err="1">
                <a:solidFill>
                  <a:schemeClr val="bg1"/>
                </a:solidFill>
              </a:rPr>
              <a:t>Geliloth</a:t>
            </a:r>
            <a:endParaRPr lang="en-US" sz="2400" dirty="0">
              <a:solidFill>
                <a:schemeClr val="bg1"/>
              </a:solidFill>
            </a:endParaRPr>
          </a:p>
        </p:txBody>
      </p:sp>
    </p:spTree>
    <p:extLst>
      <p:ext uri="{BB962C8B-B14F-4D97-AF65-F5344CB8AC3E}">
        <p14:creationId xmlns:p14="http://schemas.microsoft.com/office/powerpoint/2010/main" val="941340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3950"/>
            <a:ext cx="9182100" cy="22098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9703" y="1696075"/>
            <a:ext cx="7848600" cy="769441"/>
          </a:xfrm>
          <a:prstGeom prst="rect">
            <a:avLst/>
          </a:prstGeom>
          <a:noFill/>
        </p:spPr>
        <p:txBody>
          <a:bodyPr wrap="square" rtlCol="0">
            <a:spAutoFit/>
          </a:bodyPr>
          <a:lstStyle/>
          <a:p>
            <a:pPr algn="ctr"/>
            <a:r>
              <a:rPr lang="en-US" sz="4400" dirty="0" smtClean="0">
                <a:solidFill>
                  <a:schemeClr val="bg1"/>
                </a:solidFill>
                <a:effectLst>
                  <a:outerShdw blurRad="50800" dist="50800" dir="5400000" algn="ctr" rotWithShape="0">
                    <a:schemeClr val="tx1"/>
                  </a:outerShdw>
                </a:effectLst>
                <a:latin typeface="Augustus" pitchFamily="2" charset="0"/>
              </a:rPr>
              <a:t>Remember</a:t>
            </a:r>
            <a:endParaRPr lang="en-US" sz="4400" dirty="0">
              <a:solidFill>
                <a:schemeClr val="bg1"/>
              </a:solidFill>
              <a:latin typeface="Augustus" pitchFamily="2" charset="0"/>
            </a:endParaRPr>
          </a:p>
        </p:txBody>
      </p:sp>
      <p:sp>
        <p:nvSpPr>
          <p:cNvPr id="2" name="TextBox 1"/>
          <p:cNvSpPr txBox="1"/>
          <p:nvPr/>
        </p:nvSpPr>
        <p:spPr>
          <a:xfrm>
            <a:off x="190500" y="1352550"/>
            <a:ext cx="990600" cy="1446550"/>
          </a:xfrm>
          <a:prstGeom prst="rect">
            <a:avLst/>
          </a:prstGeom>
          <a:noFill/>
        </p:spPr>
        <p:txBody>
          <a:bodyPr wrap="square" rtlCol="0">
            <a:spAutoFit/>
          </a:bodyPr>
          <a:lstStyle/>
          <a:p>
            <a:r>
              <a:rPr lang="en-US" sz="8800" dirty="0" smtClean="0">
                <a:solidFill>
                  <a:schemeClr val="bg1"/>
                </a:solidFill>
                <a:effectLst>
                  <a:outerShdw blurRad="38100" dist="38100" dir="2700000" algn="tl">
                    <a:srgbClr val="000000">
                      <a:alpha val="43137"/>
                    </a:srgbClr>
                  </a:outerShdw>
                </a:effectLst>
                <a:latin typeface="Augustus" pitchFamily="2" charset="0"/>
              </a:rPr>
              <a:t>1</a:t>
            </a:r>
            <a:endParaRPr lang="en-US" sz="8800" dirty="0">
              <a:solidFill>
                <a:schemeClr val="bg1"/>
              </a:solidFill>
              <a:effectLst>
                <a:outerShdw blurRad="38100" dist="38100" dir="2700000" algn="tl">
                  <a:srgbClr val="000000">
                    <a:alpha val="43137"/>
                  </a:srgbClr>
                </a:outerShdw>
              </a:effectLst>
              <a:latin typeface="Augustus" pitchFamily="2" charset="0"/>
            </a:endParaRP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400" y="2473464"/>
            <a:ext cx="5943600" cy="707886"/>
          </a:xfrm>
          <a:prstGeom prst="rect">
            <a:avLst/>
          </a:prstGeom>
          <a:noFill/>
        </p:spPr>
        <p:txBody>
          <a:bodyPr wrap="square" rtlCol="0">
            <a:spAutoFit/>
          </a:bodyPr>
          <a:lstStyle/>
          <a:p>
            <a:pPr algn="ctr"/>
            <a:r>
              <a:rPr lang="en-US" sz="4000" dirty="0" smtClean="0">
                <a:solidFill>
                  <a:srgbClr val="FFC000"/>
                </a:solidFill>
                <a:effectLst>
                  <a:outerShdw blurRad="38100" dist="38100" dir="2700000" algn="tl">
                    <a:srgbClr val="000000">
                      <a:alpha val="43137"/>
                    </a:srgbClr>
                  </a:outerShdw>
                </a:effectLst>
                <a:latin typeface="Century Gothic" panose="020B0502020202020204" pitchFamily="34" charset="0"/>
              </a:rPr>
              <a:t>GOD’S COMMANDS</a:t>
            </a:r>
            <a:endParaRPr lang="en-US" sz="4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56256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71549"/>
            <a:ext cx="9144000" cy="3352801"/>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253" y="1200150"/>
            <a:ext cx="9144000" cy="2062103"/>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You have done as Moses,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servant of the Lord, commanded you, and you have obeyed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every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order I have given you</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22315" y="34099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20167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4190999"/>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33205"/>
            <a:ext cx="9144000" cy="3539430"/>
          </a:xfrm>
          <a:prstGeom prst="rect">
            <a:avLst/>
          </a:prstGeom>
          <a:noFill/>
        </p:spPr>
        <p:txBody>
          <a:bodyPr wrap="square" rtlCol="0">
            <a:spAutoFit/>
          </a:bodyPr>
          <a:lstStyle/>
          <a:p>
            <a:pPr algn="ct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be very careful to obey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all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commands and the instructions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Moses gave to you. Love the Lord your God, walk in all his ways, obey his commands, hold firmly to him,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serve him with all your heart </a:t>
            </a: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
            </a:r>
            <a:b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smtClean="0">
                <a:solidFill>
                  <a:srgbClr val="FFC000"/>
                </a:solidFill>
                <a:effectLst>
                  <a:outerShdw blurRad="38100" dist="38100" dir="2700000" algn="tl">
                    <a:srgbClr val="000000">
                      <a:alpha val="43137"/>
                    </a:srgbClr>
                  </a:outerShdw>
                </a:effectLst>
                <a:latin typeface="Century Gothic" panose="020B0502020202020204" pitchFamily="34" charset="0"/>
              </a:rPr>
              <a:t>and </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all your soul.” </a:t>
            </a:r>
            <a:endPar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4235885" y="3867150"/>
            <a:ext cx="4648200" cy="646331"/>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latin typeface="Augustus" pitchFamily="2" charset="0"/>
              </a:rPr>
              <a:t>Joshua 22:2</a:t>
            </a:r>
          </a:p>
          <a:p>
            <a:pPr algn="r"/>
            <a:r>
              <a:rPr lang="en-US" sz="1200" dirty="0" smtClean="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56401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6108</TotalTime>
  <Words>539</Words>
  <Application>Microsoft Macintosh PowerPoint</Application>
  <PresentationFormat>On-screen Show (16:9)</PresentationFormat>
  <Paragraphs>78</Paragraphs>
  <Slides>47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Augustus</vt:lpstr>
      <vt:lpstr>Calibri</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131</cp:revision>
  <dcterms:created xsi:type="dcterms:W3CDTF">2016-04-14T00:39:04Z</dcterms:created>
  <dcterms:modified xsi:type="dcterms:W3CDTF">2016-07-24T15:53:33Z</dcterms:modified>
</cp:coreProperties>
</file>