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5" r:id="rId4"/>
    <p:sldId id="296" r:id="rId5"/>
    <p:sldId id="297" r:id="rId6"/>
    <p:sldId id="298" r:id="rId7"/>
    <p:sldId id="299" r:id="rId8"/>
    <p:sldId id="256" r:id="rId9"/>
    <p:sldId id="257" r:id="rId10"/>
    <p:sldId id="258" r:id="rId11"/>
    <p:sldId id="259" r:id="rId12"/>
    <p:sldId id="260" r:id="rId13"/>
    <p:sldId id="262" r:id="rId14"/>
    <p:sldId id="263" r:id="rId15"/>
    <p:sldId id="261" r:id="rId16"/>
    <p:sldId id="265" r:id="rId17"/>
    <p:sldId id="264" r:id="rId18"/>
    <p:sldId id="267" r:id="rId19"/>
    <p:sldId id="266" r:id="rId20"/>
    <p:sldId id="268" r:id="rId21"/>
    <p:sldId id="269" r:id="rId22"/>
    <p:sldId id="271" r:id="rId23"/>
    <p:sldId id="270"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663300"/>
    <a:srgbClr val="996633"/>
    <a:srgbClr val="6C5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6" d="100"/>
          <a:sy n="146" d="100"/>
        </p:scale>
        <p:origin x="-4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F822D9-9240-4B56-AAD9-DFDB1F965E92}"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410313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822D9-9240-4B56-AAD9-DFDB1F965E92}"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423941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822D9-9240-4B56-AAD9-DFDB1F965E92}"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300645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822D9-9240-4B56-AAD9-DFDB1F965E92}"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114083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822D9-9240-4B56-AAD9-DFDB1F965E92}"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198875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F822D9-9240-4B56-AAD9-DFDB1F965E92}"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118143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F822D9-9240-4B56-AAD9-DFDB1F965E92}"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233359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F822D9-9240-4B56-AAD9-DFDB1F965E92}"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71970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822D9-9240-4B56-AAD9-DFDB1F965E92}"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196647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822D9-9240-4B56-AAD9-DFDB1F965E92}"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171241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822D9-9240-4B56-AAD9-DFDB1F965E92}"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C066-37C7-4132-8560-8B7F26BA41A5}" type="slidenum">
              <a:rPr lang="en-US" smtClean="0"/>
              <a:t>‹#›</a:t>
            </a:fld>
            <a:endParaRPr lang="en-US"/>
          </a:p>
        </p:txBody>
      </p:sp>
    </p:spTree>
    <p:extLst>
      <p:ext uri="{BB962C8B-B14F-4D97-AF65-F5344CB8AC3E}">
        <p14:creationId xmlns:p14="http://schemas.microsoft.com/office/powerpoint/2010/main" val="233314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F822D9-9240-4B56-AAD9-DFDB1F965E92}" type="datetimeFigureOut">
              <a:rPr lang="en-US" smtClean="0"/>
              <a:t>4/13/2017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A5C066-37C7-4132-8560-8B7F26BA41A5}" type="slidenum">
              <a:rPr lang="en-US" smtClean="0"/>
              <a:t>‹#›</a:t>
            </a:fld>
            <a:endParaRPr lang="en-US"/>
          </a:p>
        </p:txBody>
      </p:sp>
    </p:spTree>
    <p:extLst>
      <p:ext uri="{BB962C8B-B14F-4D97-AF65-F5344CB8AC3E}">
        <p14:creationId xmlns:p14="http://schemas.microsoft.com/office/powerpoint/2010/main" val="278509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742950"/>
            <a:ext cx="3200400"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ugustus" pitchFamily="2" charset="0"/>
              </a:rPr>
              <a:t>HAPPY</a:t>
            </a:r>
            <a:endParaRPr lang="en-US" sz="2800" dirty="0">
              <a:latin typeface="Augustus" pitchFamily="2" charset="0"/>
            </a:endParaRPr>
          </a:p>
        </p:txBody>
      </p:sp>
      <p:sp>
        <p:nvSpPr>
          <p:cNvPr id="5" name="TextBox 4"/>
          <p:cNvSpPr txBox="1"/>
          <p:nvPr/>
        </p:nvSpPr>
        <p:spPr>
          <a:xfrm>
            <a:off x="2286000" y="1809367"/>
            <a:ext cx="5029200" cy="1446550"/>
          </a:xfrm>
          <a:prstGeom prst="rect">
            <a:avLst/>
          </a:prstGeom>
          <a:noFill/>
        </p:spPr>
        <p:txBody>
          <a:bodyPr wrap="square" rtlCol="0">
            <a:spAutoFit/>
          </a:bodyPr>
          <a:lstStyle/>
          <a:p>
            <a:r>
              <a:rPr lang="en-US" sz="8800" dirty="0" smtClean="0">
                <a:solidFill>
                  <a:srgbClr val="7030A0"/>
                </a:solidFill>
                <a:effectLst>
                  <a:outerShdw blurRad="38100" dist="38100" dir="2700000" algn="tl">
                    <a:srgbClr val="000000">
                      <a:alpha val="43137"/>
                    </a:srgbClr>
                  </a:outerShdw>
                </a:effectLst>
                <a:latin typeface="Augustus" pitchFamily="2" charset="0"/>
              </a:rPr>
              <a:t>EASTER</a:t>
            </a:r>
            <a:endParaRPr lang="en-US" sz="9600" dirty="0">
              <a:solidFill>
                <a:srgbClr val="7030A0"/>
              </a:solidFill>
              <a:effectLst>
                <a:outerShdw blurRad="38100" dist="38100" dir="2700000" algn="tl">
                  <a:srgbClr val="000000">
                    <a:alpha val="43137"/>
                  </a:srgbClr>
                </a:outerShdw>
              </a:effectLst>
              <a:latin typeface="Augustus" pitchFamily="2" charset="0"/>
            </a:endParaRPr>
          </a:p>
        </p:txBody>
      </p:sp>
      <p:cxnSp>
        <p:nvCxnSpPr>
          <p:cNvPr id="6" name="Straight Connector 5"/>
          <p:cNvCxnSpPr/>
          <p:nvPr/>
        </p:nvCxnSpPr>
        <p:spPr>
          <a:xfrm>
            <a:off x="3124200" y="1733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76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428750"/>
            <a:ext cx="8305800" cy="2000548"/>
          </a:xfrm>
          <a:prstGeom prst="rect">
            <a:avLst/>
          </a:prstGeom>
          <a:noFill/>
        </p:spPr>
        <p:txBody>
          <a:bodyPr wrap="square" rtlCol="0">
            <a:spAutoFit/>
          </a:bodyPr>
          <a:lstStyle/>
          <a:p>
            <a:pPr algn="ctr"/>
            <a:r>
              <a:rPr lang="en-US" sz="3200" dirty="0" smtClean="0">
                <a:latin typeface="Segoe UI Semibold" panose="020B0702040204020203" pitchFamily="34" charset="0"/>
              </a:rPr>
              <a:t>Because of God’s tender mercy,</a:t>
            </a:r>
          </a:p>
          <a:p>
            <a:pPr algn="ctr"/>
            <a:r>
              <a:rPr lang="en-US" sz="3200" dirty="0" smtClean="0">
                <a:latin typeface="Segoe UI Semibold" panose="020B0702040204020203" pitchFamily="34" charset="0"/>
              </a:rPr>
              <a:t>    the morning light from heaven </a:t>
            </a:r>
            <a:br>
              <a:rPr lang="en-US" sz="3200" dirty="0" smtClean="0">
                <a:latin typeface="Segoe UI Semibold" panose="020B0702040204020203" pitchFamily="34" charset="0"/>
              </a:rPr>
            </a:br>
            <a:r>
              <a:rPr lang="en-US" sz="3200" dirty="0" smtClean="0">
                <a:latin typeface="Segoe UI Semibold" panose="020B0702040204020203" pitchFamily="34" charset="0"/>
              </a:rPr>
              <a:t>is about to break upon us…</a:t>
            </a:r>
            <a:r>
              <a:rPr lang="en-US" sz="2800" dirty="0" smtClean="0">
                <a:latin typeface="Segoe UI Semibold" panose="020B0702040204020203" pitchFamily="34" charset="0"/>
              </a:rPr>
              <a:t/>
            </a:r>
            <a:br>
              <a:rPr lang="en-US" sz="2800" dirty="0" smtClean="0">
                <a:latin typeface="Segoe UI Semibold" panose="020B0702040204020203" pitchFamily="34" charset="0"/>
              </a:rPr>
            </a:br>
            <a:endParaRPr lang="en-US" sz="2800" dirty="0">
              <a:latin typeface="Segoe UI Semibold" panose="020B0702040204020203" pitchFamily="34" charset="0"/>
            </a:endParaRPr>
          </a:p>
        </p:txBody>
      </p:sp>
      <p:sp>
        <p:nvSpPr>
          <p:cNvPr id="8" name="Rectangle 7"/>
          <p:cNvSpPr/>
          <p:nvPr/>
        </p:nvSpPr>
        <p:spPr>
          <a:xfrm>
            <a:off x="2151017" y="3243973"/>
            <a:ext cx="4572000" cy="784830"/>
          </a:xfrm>
          <a:prstGeom prst="rect">
            <a:avLst/>
          </a:prstGeom>
        </p:spPr>
        <p:txBody>
          <a:bodyPr>
            <a:spAutoFit/>
          </a:bodyPr>
          <a:lstStyle/>
          <a:p>
            <a:pPr algn="ctr"/>
            <a:r>
              <a:rPr lang="en-US" dirty="0" smtClean="0">
                <a:latin typeface="Augustus" pitchFamily="2" charset="0"/>
              </a:rPr>
              <a:t>Luke 1:78</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1813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6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73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18445"/>
            <a:ext cx="8305800" cy="1077218"/>
          </a:xfrm>
          <a:prstGeom prst="rect">
            <a:avLst/>
          </a:prstGeom>
          <a:noFill/>
        </p:spPr>
        <p:txBody>
          <a:bodyPr wrap="square" rtlCol="0">
            <a:spAutoFit/>
          </a:bodyPr>
          <a:lstStyle/>
          <a:p>
            <a:pPr algn="ctr"/>
            <a:r>
              <a:rPr lang="en-US" sz="3200" dirty="0" smtClean="0">
                <a:latin typeface="Segoe UI Semibold" panose="020B0702040204020203" pitchFamily="34" charset="0"/>
              </a:rPr>
              <a:t>undeserved forgiveness </a:t>
            </a:r>
          </a:p>
          <a:p>
            <a:pPr algn="ctr"/>
            <a:r>
              <a:rPr lang="en-US" sz="3200" dirty="0" smtClean="0">
                <a:latin typeface="Segoe UI Semibold" panose="020B0702040204020203" pitchFamily="34" charset="0"/>
              </a:rPr>
              <a:t>&amp; unearned kindness </a:t>
            </a:r>
            <a:endParaRPr lang="en-US" sz="2800" dirty="0">
              <a:latin typeface="Segoe UI Semibold" panose="020B0702040204020203" pitchFamily="34" charset="0"/>
            </a:endParaRPr>
          </a:p>
        </p:txBody>
      </p:sp>
      <p:sp>
        <p:nvSpPr>
          <p:cNvPr id="8" name="Rectangle 7"/>
          <p:cNvSpPr/>
          <p:nvPr/>
        </p:nvSpPr>
        <p:spPr>
          <a:xfrm>
            <a:off x="2053046" y="1352550"/>
            <a:ext cx="4572000" cy="646331"/>
          </a:xfrm>
          <a:prstGeom prst="rect">
            <a:avLst/>
          </a:prstGeom>
        </p:spPr>
        <p:txBody>
          <a:bodyPr>
            <a:spAutoFit/>
          </a:bodyPr>
          <a:lstStyle/>
          <a:p>
            <a:pPr algn="ctr"/>
            <a:r>
              <a:rPr lang="en-US" sz="3600" dirty="0" smtClean="0">
                <a:latin typeface="Augustus" pitchFamily="2" charset="0"/>
              </a:rPr>
              <a:t>MERCY IS</a:t>
            </a:r>
            <a:endParaRPr lang="en-US" sz="3600" dirty="0"/>
          </a:p>
        </p:txBody>
      </p:sp>
      <p:cxnSp>
        <p:nvCxnSpPr>
          <p:cNvPr id="10" name="Straight Connector 9"/>
          <p:cNvCxnSpPr/>
          <p:nvPr/>
        </p:nvCxnSpPr>
        <p:spPr>
          <a:xfrm>
            <a:off x="3043646" y="19621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42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938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14350"/>
            <a:ext cx="4953000" cy="2308324"/>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ugustus" pitchFamily="2" charset="0"/>
              </a:rPr>
              <a:t>ACCEPT</a:t>
            </a:r>
            <a:r>
              <a:rPr lang="en-US" sz="2800" dirty="0" smtClean="0">
                <a:latin typeface="Augustus" pitchFamily="2" charset="0"/>
              </a:rPr>
              <a:t/>
            </a:r>
            <a:br>
              <a:rPr lang="en-US" sz="2800" dirty="0" smtClean="0">
                <a:latin typeface="Augustus" pitchFamily="2" charset="0"/>
              </a:rPr>
            </a:br>
            <a:r>
              <a:rPr lang="en-US" sz="2800" dirty="0" smtClean="0">
                <a:latin typeface="Augustus" pitchFamily="2" charset="0"/>
              </a:rPr>
              <a:t>GOD’s MERCY </a:t>
            </a:r>
            <a:br>
              <a:rPr lang="en-US" sz="2800" dirty="0" smtClean="0">
                <a:latin typeface="Augustus" pitchFamily="2" charset="0"/>
              </a:rPr>
            </a:br>
            <a:r>
              <a:rPr lang="en-US" sz="2800" dirty="0" smtClean="0">
                <a:latin typeface="Augustus" pitchFamily="2" charset="0"/>
              </a:rPr>
              <a:t>BECAUSE </a:t>
            </a:r>
            <a:br>
              <a:rPr lang="en-US" sz="2800" dirty="0" smtClean="0">
                <a:latin typeface="Augustus" pitchFamily="2" charset="0"/>
              </a:rPr>
            </a:br>
            <a:endParaRPr lang="en-US" sz="2800" dirty="0">
              <a:latin typeface="Augustus" pitchFamily="2" charset="0"/>
            </a:endParaRPr>
          </a:p>
        </p:txBody>
      </p:sp>
      <p:sp>
        <p:nvSpPr>
          <p:cNvPr id="5" name="TextBox 4"/>
          <p:cNvSpPr txBox="1"/>
          <p:nvPr/>
        </p:nvSpPr>
        <p:spPr>
          <a:xfrm>
            <a:off x="990600" y="2495550"/>
            <a:ext cx="7448006"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Segoe UI Semibold" panose="020B0702040204020203" pitchFamily="34" charset="0"/>
              </a:rPr>
              <a:t>we’ve messed up</a:t>
            </a:r>
            <a:endParaRPr lang="en-US" sz="6000" dirty="0">
              <a:effectLst>
                <a:outerShdw blurRad="38100" dist="38100" dir="2700000" algn="tl">
                  <a:srgbClr val="000000">
                    <a:alpha val="43137"/>
                  </a:srgbClr>
                </a:outerShdw>
              </a:effectLst>
              <a:latin typeface="Segoe UI Semibold" panose="020B0702040204020203" pitchFamily="34" charset="0"/>
            </a:endParaRPr>
          </a:p>
        </p:txBody>
      </p:sp>
      <p:cxnSp>
        <p:nvCxnSpPr>
          <p:cNvPr id="6" name="Straight Connector 5"/>
          <p:cNvCxnSpPr/>
          <p:nvPr/>
        </p:nvCxnSpPr>
        <p:spPr>
          <a:xfrm>
            <a:off x="3352800" y="2495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676400" y="590550"/>
            <a:ext cx="990600" cy="990600"/>
          </a:xfrm>
          <a:prstGeom prst="ellipse">
            <a:avLst/>
          </a:prstGeom>
          <a:gradFill>
            <a:gsLst>
              <a:gs pos="0">
                <a:srgbClr val="663300">
                  <a:alpha val="9000"/>
                </a:srgbClr>
              </a:gs>
              <a:gs pos="50000">
                <a:schemeClr val="bg2">
                  <a:lumMod val="90000"/>
                  <a:alpha val="10000"/>
                </a:schemeClr>
              </a:gs>
              <a:gs pos="100000">
                <a:srgbClr val="996600">
                  <a:alpha val="60000"/>
                </a:srgbClr>
              </a:gs>
            </a:gsLst>
            <a:lin ang="5400000" scaled="0"/>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590550"/>
            <a:ext cx="457200" cy="1015663"/>
          </a:xfrm>
          <a:prstGeom prst="rect">
            <a:avLst/>
          </a:prstGeom>
          <a:noFill/>
        </p:spPr>
        <p:txBody>
          <a:bodyPr wrap="square" rtlCol="0">
            <a:spAutoFit/>
          </a:bodyPr>
          <a:lstStyle/>
          <a:p>
            <a:r>
              <a:rPr lang="en-US" sz="6000" dirty="0" smtClean="0">
                <a:latin typeface="Augustus" pitchFamily="2" charset="0"/>
              </a:rPr>
              <a:t>1</a:t>
            </a:r>
            <a:endParaRPr lang="en-US" sz="6000" dirty="0">
              <a:latin typeface="Augustus" pitchFamily="2" charset="0"/>
            </a:endParaRPr>
          </a:p>
        </p:txBody>
      </p:sp>
    </p:spTree>
    <p:extLst>
      <p:ext uri="{BB962C8B-B14F-4D97-AF65-F5344CB8AC3E}">
        <p14:creationId xmlns:p14="http://schemas.microsoft.com/office/powerpoint/2010/main" val="317503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428750"/>
            <a:ext cx="8305800" cy="2000548"/>
          </a:xfrm>
          <a:prstGeom prst="rect">
            <a:avLst/>
          </a:prstGeom>
          <a:noFill/>
        </p:spPr>
        <p:txBody>
          <a:bodyPr wrap="square" rtlCol="0">
            <a:spAutoFit/>
          </a:bodyPr>
          <a:lstStyle/>
          <a:p>
            <a:pPr algn="ctr"/>
            <a:r>
              <a:rPr lang="en-US" sz="3200" dirty="0" smtClean="0">
                <a:latin typeface="Segoe UI Semibold" panose="020B0702040204020203" pitchFamily="34" charset="0"/>
              </a:rPr>
              <a:t>Because of God’s tender mercy,</a:t>
            </a:r>
          </a:p>
          <a:p>
            <a:pPr algn="ctr"/>
            <a:r>
              <a:rPr lang="en-US" sz="3200" dirty="0" smtClean="0">
                <a:latin typeface="Segoe UI Semibold" panose="020B0702040204020203" pitchFamily="34" charset="0"/>
              </a:rPr>
              <a:t>    the morning light from heaven </a:t>
            </a:r>
            <a:br>
              <a:rPr lang="en-US" sz="3200" dirty="0" smtClean="0">
                <a:latin typeface="Segoe UI Semibold" panose="020B0702040204020203" pitchFamily="34" charset="0"/>
              </a:rPr>
            </a:br>
            <a:r>
              <a:rPr lang="en-US" sz="3200" dirty="0" smtClean="0">
                <a:latin typeface="Segoe UI Semibold" panose="020B0702040204020203" pitchFamily="34" charset="0"/>
              </a:rPr>
              <a:t>is about to break upon us.</a:t>
            </a:r>
            <a:r>
              <a:rPr lang="en-US" sz="2800" dirty="0" smtClean="0">
                <a:latin typeface="Segoe UI Semibold" panose="020B0702040204020203" pitchFamily="34" charset="0"/>
              </a:rPr>
              <a:t/>
            </a:r>
            <a:br>
              <a:rPr lang="en-US" sz="2800" dirty="0" smtClean="0">
                <a:latin typeface="Segoe UI Semibold" panose="020B0702040204020203" pitchFamily="34" charset="0"/>
              </a:rPr>
            </a:br>
            <a:endParaRPr lang="en-US" sz="2800" dirty="0">
              <a:latin typeface="Segoe UI Semibold" panose="020B0702040204020203" pitchFamily="34" charset="0"/>
            </a:endParaRP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Luke 1:78</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82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895350"/>
            <a:ext cx="7696200" cy="1938992"/>
          </a:xfrm>
          <a:prstGeom prst="rect">
            <a:avLst/>
          </a:prstGeom>
          <a:noFill/>
        </p:spPr>
        <p:txBody>
          <a:bodyPr wrap="square" rtlCol="0">
            <a:spAutoFit/>
          </a:bodyPr>
          <a:lstStyle/>
          <a:p>
            <a:pPr algn="ctr"/>
            <a:r>
              <a:rPr lang="en-US" sz="2000" dirty="0">
                <a:latin typeface="Segoe UI Semibold" panose="020B0702040204020203" pitchFamily="34" charset="0"/>
              </a:rPr>
              <a:t>Jesus returned to the Mount of Olives, </a:t>
            </a:r>
            <a:r>
              <a:rPr lang="en-US" sz="2000" b="1" baseline="30000" dirty="0">
                <a:latin typeface="Segoe UI Semibold" panose="020B0702040204020203" pitchFamily="34" charset="0"/>
              </a:rPr>
              <a:t>2 </a:t>
            </a:r>
            <a:r>
              <a:rPr lang="en-US" sz="2000" dirty="0">
                <a:latin typeface="Segoe UI Semibold" panose="020B0702040204020203" pitchFamily="34" charset="0"/>
              </a:rPr>
              <a:t>but early the next morning he was back again at the Temple. A crowd soon gathered, and he sat down and taught them. </a:t>
            </a:r>
            <a:r>
              <a:rPr lang="en-US" sz="2000" b="1" baseline="30000" dirty="0">
                <a:latin typeface="Segoe UI Semibold" panose="020B0702040204020203" pitchFamily="34" charset="0"/>
              </a:rPr>
              <a:t>3 </a:t>
            </a:r>
            <a:r>
              <a:rPr lang="en-US" sz="2000" dirty="0">
                <a:latin typeface="Segoe UI Semibold" panose="020B0702040204020203" pitchFamily="34" charset="0"/>
              </a:rPr>
              <a:t>As he was speaking, the teachers of religious law and the Pharisees brought a woman who had been caught in the act of adultery.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They </a:t>
            </a:r>
            <a:r>
              <a:rPr lang="en-US" sz="2000" dirty="0">
                <a:latin typeface="Segoe UI Semibold" panose="020B0702040204020203" pitchFamily="34" charset="0"/>
              </a:rPr>
              <a:t>put her in front of the crowd</a:t>
            </a:r>
            <a:r>
              <a:rPr lang="en-US" sz="2000" dirty="0" smtClean="0">
                <a:latin typeface="Segoe UI Semibold" panose="020B0702040204020203" pitchFamily="34" charset="0"/>
              </a:rPr>
              <a:t>.</a:t>
            </a:r>
            <a:endParaRPr lang="en-US" sz="2000" dirty="0">
              <a:latin typeface="Segoe UI Semibold" panose="020B0702040204020203" pitchFamily="34" charset="0"/>
            </a:endParaRP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John 2: 1-3</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71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8714" y="895350"/>
            <a:ext cx="8305800" cy="2246769"/>
          </a:xfrm>
          <a:prstGeom prst="rect">
            <a:avLst/>
          </a:prstGeom>
          <a:noFill/>
        </p:spPr>
        <p:txBody>
          <a:bodyPr wrap="square" rtlCol="0">
            <a:spAutoFit/>
          </a:bodyPr>
          <a:lstStyle/>
          <a:p>
            <a:pPr algn="ctr"/>
            <a:r>
              <a:rPr lang="en-US" sz="2000" b="1" baseline="30000" dirty="0" smtClean="0">
                <a:latin typeface="Segoe UI Semibold" panose="020B0702040204020203" pitchFamily="34" charset="0"/>
              </a:rPr>
              <a:t>4</a:t>
            </a:r>
            <a:r>
              <a:rPr lang="en-US" sz="2000" b="1" baseline="30000" dirty="0">
                <a:latin typeface="Segoe UI Semibold" panose="020B0702040204020203" pitchFamily="34" charset="0"/>
              </a:rPr>
              <a:t> </a:t>
            </a:r>
            <a:r>
              <a:rPr lang="en-US" sz="2000" dirty="0">
                <a:latin typeface="Segoe UI Semibold" panose="020B0702040204020203" pitchFamily="34" charset="0"/>
              </a:rPr>
              <a:t>“Teacher,” they said to Jesus, “this woman was caught in the act of adultery. </a:t>
            </a:r>
            <a:r>
              <a:rPr lang="en-US" sz="2000" b="1" baseline="30000" dirty="0">
                <a:latin typeface="Segoe UI Semibold" panose="020B0702040204020203" pitchFamily="34" charset="0"/>
              </a:rPr>
              <a:t>5 </a:t>
            </a:r>
            <a:r>
              <a:rPr lang="en-US" sz="2000" dirty="0">
                <a:latin typeface="Segoe UI Semibold" panose="020B0702040204020203" pitchFamily="34" charset="0"/>
              </a:rPr>
              <a:t>The law of Moses says to stone her. What do you say</a:t>
            </a:r>
            <a:r>
              <a:rPr lang="en-US" sz="2000" dirty="0" smtClean="0">
                <a:latin typeface="Segoe UI Semibold" panose="020B0702040204020203" pitchFamily="34" charset="0"/>
              </a:rPr>
              <a:t>?”</a:t>
            </a:r>
            <a:r>
              <a:rPr lang="en-US" sz="2000" b="1" baseline="30000" dirty="0" smtClean="0">
                <a:latin typeface="Segoe UI Semibold" panose="020B0702040204020203" pitchFamily="34" charset="0"/>
              </a:rPr>
              <a:t>6</a:t>
            </a:r>
            <a:r>
              <a:rPr lang="en-US" sz="2000" b="1" baseline="30000" dirty="0">
                <a:latin typeface="Segoe UI Semibold" panose="020B0702040204020203" pitchFamily="34" charset="0"/>
              </a:rPr>
              <a:t> </a:t>
            </a:r>
            <a:r>
              <a:rPr lang="en-US" sz="2000" dirty="0">
                <a:latin typeface="Segoe UI Semibold" panose="020B0702040204020203" pitchFamily="34" charset="0"/>
              </a:rPr>
              <a:t>They were trying to trap him into saying something they could use against him, but Jesus stooped down and wrote in the dust with his finger. </a:t>
            </a:r>
            <a:r>
              <a:rPr lang="en-US" sz="2000" b="1" baseline="30000" dirty="0">
                <a:latin typeface="Segoe UI Semibold" panose="020B0702040204020203" pitchFamily="34" charset="0"/>
              </a:rPr>
              <a:t>7 </a:t>
            </a:r>
            <a:r>
              <a:rPr lang="en-US" sz="2000" dirty="0">
                <a:latin typeface="Segoe UI Semibold" panose="020B0702040204020203" pitchFamily="34" charset="0"/>
              </a:rPr>
              <a:t>They kept demanding an answer, so he stood up again and said, “All right, but let the one who has never sinned throw the first stone!”</a:t>
            </a:r>
            <a:r>
              <a:rPr lang="en-US" sz="2000" b="1" baseline="30000" dirty="0">
                <a:latin typeface="Segoe UI Semibold" panose="020B0702040204020203" pitchFamily="34" charset="0"/>
              </a:rPr>
              <a:t>8 </a:t>
            </a:r>
            <a:r>
              <a:rPr lang="en-US" sz="2000" dirty="0">
                <a:latin typeface="Segoe UI Semibold" panose="020B0702040204020203" pitchFamily="34" charset="0"/>
              </a:rPr>
              <a:t>Then he stooped down again and wrote in the dust.</a:t>
            </a: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John 2: 4-8</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65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71550"/>
            <a:ext cx="7346462" cy="304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005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John 2: 9-11</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9200" y="514350"/>
            <a:ext cx="6629400" cy="2862322"/>
          </a:xfrm>
          <a:prstGeom prst="rect">
            <a:avLst/>
          </a:prstGeom>
          <a:noFill/>
        </p:spPr>
        <p:txBody>
          <a:bodyPr wrap="square" rtlCol="0">
            <a:spAutoFit/>
          </a:bodyPr>
          <a:lstStyle/>
          <a:p>
            <a:pPr algn="ctr"/>
            <a:r>
              <a:rPr lang="en-US" sz="2000" dirty="0">
                <a:latin typeface="Segoe UI Semibold" panose="020B0702040204020203" pitchFamily="34" charset="0"/>
              </a:rPr>
              <a:t>When the accusers heard this, they slipped away one by one, beginning with the oldest, until only Jesus was left in the middle of the crowd with the woman.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b="1" baseline="30000" dirty="0" smtClean="0">
                <a:latin typeface="Segoe UI Semibold" panose="020B0702040204020203" pitchFamily="34" charset="0"/>
              </a:rPr>
              <a:t>10</a:t>
            </a:r>
            <a:r>
              <a:rPr lang="en-US" sz="2000" b="1" baseline="30000" dirty="0">
                <a:latin typeface="Segoe UI Semibold" panose="020B0702040204020203" pitchFamily="34" charset="0"/>
              </a:rPr>
              <a:t> </a:t>
            </a:r>
            <a:r>
              <a:rPr lang="en-US" sz="2000" dirty="0">
                <a:latin typeface="Segoe UI Semibold" panose="020B0702040204020203" pitchFamily="34" charset="0"/>
              </a:rPr>
              <a:t>Then Jesus stood up again and said to the woman, “Where are your accusers?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Didn’t </a:t>
            </a:r>
            <a:r>
              <a:rPr lang="en-US" sz="2000" dirty="0">
                <a:latin typeface="Segoe UI Semibold" panose="020B0702040204020203" pitchFamily="34" charset="0"/>
              </a:rPr>
              <a:t>even one of them condemn you?”</a:t>
            </a:r>
          </a:p>
          <a:p>
            <a:pPr algn="ctr"/>
            <a:r>
              <a:rPr lang="en-US" sz="2000" b="1" baseline="30000" dirty="0">
                <a:latin typeface="Segoe UI Semibold" panose="020B0702040204020203" pitchFamily="34" charset="0"/>
              </a:rPr>
              <a:t>11 </a:t>
            </a:r>
            <a:r>
              <a:rPr lang="en-US" sz="2000" dirty="0">
                <a:latin typeface="Segoe UI Semibold" panose="020B0702040204020203" pitchFamily="34" charset="0"/>
              </a:rPr>
              <a:t>“No, Lord,” she said.</a:t>
            </a:r>
          </a:p>
          <a:p>
            <a:pPr algn="ctr"/>
            <a:r>
              <a:rPr lang="en-US" sz="2000" dirty="0">
                <a:latin typeface="Segoe UI Semibold" panose="020B0702040204020203" pitchFamily="34" charset="0"/>
              </a:rPr>
              <a:t>And Jesus said, “Neither do I. Go and sin no more.”</a:t>
            </a:r>
          </a:p>
          <a:p>
            <a:pPr algn="ctr"/>
            <a:endParaRPr lang="en-US" sz="2000" dirty="0">
              <a:latin typeface="Segoe UI Semibold" panose="020B0702040204020203" pitchFamily="34" charset="0"/>
            </a:endParaRPr>
          </a:p>
        </p:txBody>
      </p:sp>
    </p:spTree>
    <p:extLst>
      <p:ext uri="{BB962C8B-B14F-4D97-AF65-F5344CB8AC3E}">
        <p14:creationId xmlns:p14="http://schemas.microsoft.com/office/powerpoint/2010/main" val="179063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Image may contain: 1 person, sky and outdoor"/>
          <p:cNvPicPr>
            <a:picLocks noChangeAspect="1" noChangeArrowheads="1"/>
          </p:cNvPicPr>
          <p:nvPr/>
        </p:nvPicPr>
        <p:blipFill rotWithShape="1">
          <a:blip r:embed="rId2">
            <a:extLst>
              <a:ext uri="{28A0092B-C50C-407E-A947-70E740481C1C}">
                <a14:useLocalDpi xmlns:a14="http://schemas.microsoft.com/office/drawing/2010/main" val="0"/>
              </a:ext>
            </a:extLst>
          </a:blip>
          <a:srcRect b="36524"/>
          <a:stretch/>
        </p:blipFill>
        <p:spPr bwMode="auto">
          <a:xfrm>
            <a:off x="26126" y="0"/>
            <a:ext cx="9144000" cy="516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12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1424285"/>
            <a:ext cx="7543800" cy="461665"/>
          </a:xfrm>
          <a:prstGeom prst="rect">
            <a:avLst/>
          </a:prstGeom>
        </p:spPr>
        <p:txBody>
          <a:bodyPr wrap="square">
            <a:spAutoFit/>
          </a:bodyPr>
          <a:lstStyle/>
          <a:p>
            <a:pPr algn="ctr"/>
            <a:r>
              <a:rPr lang="en-US" sz="2400" dirty="0" smtClean="0">
                <a:effectLst>
                  <a:outerShdw blurRad="38100" dist="38100" dir="2700000" algn="tl">
                    <a:srgbClr val="000000">
                      <a:alpha val="43137"/>
                    </a:srgbClr>
                  </a:outerShdw>
                </a:effectLst>
                <a:latin typeface="Augustus" pitchFamily="2" charset="0"/>
              </a:rPr>
              <a:t>What Happens When You accept it</a:t>
            </a:r>
            <a:endParaRPr lang="en-US" sz="2400" dirty="0">
              <a:effectLst>
                <a:outerShdw blurRad="38100" dist="38100" dir="2700000" algn="tl">
                  <a:srgbClr val="000000">
                    <a:alpha val="43137"/>
                  </a:srgbClr>
                </a:outerShdw>
              </a:effectLst>
            </a:endParaRPr>
          </a:p>
        </p:txBody>
      </p:sp>
      <p:cxnSp>
        <p:nvCxnSpPr>
          <p:cNvPr id="10" name="Straight Connector 9"/>
          <p:cNvCxnSpPr/>
          <p:nvPr/>
        </p:nvCxnSpPr>
        <p:spPr>
          <a:xfrm>
            <a:off x="3043646" y="19621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92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18445"/>
            <a:ext cx="8305800" cy="1077218"/>
          </a:xfrm>
          <a:prstGeom prst="rect">
            <a:avLst/>
          </a:prstGeom>
          <a:noFill/>
        </p:spPr>
        <p:txBody>
          <a:bodyPr wrap="square" rtlCol="0">
            <a:spAutoFit/>
          </a:bodyPr>
          <a:lstStyle/>
          <a:p>
            <a:pPr algn="ctr"/>
            <a:r>
              <a:rPr lang="en-US" sz="3200" dirty="0">
                <a:latin typeface="Segoe UI Semibold" panose="020B0702040204020203" pitchFamily="34" charset="0"/>
              </a:rPr>
              <a:t>GOD’S MERCY </a:t>
            </a:r>
            <a:r>
              <a:rPr lang="en-US" sz="3200" dirty="0" smtClean="0">
                <a:latin typeface="Segoe UI Semibold" panose="020B0702040204020203" pitchFamily="34" charset="0"/>
              </a:rPr>
              <a:t/>
            </a:r>
            <a:br>
              <a:rPr lang="en-US" sz="3200" dirty="0" smtClean="0">
                <a:latin typeface="Segoe UI Semibold" panose="020B0702040204020203" pitchFamily="34" charset="0"/>
              </a:rPr>
            </a:br>
            <a:r>
              <a:rPr lang="en-US" sz="3200" dirty="0" smtClean="0">
                <a:latin typeface="Segoe UI Semibold" panose="020B0702040204020203" pitchFamily="34" charset="0"/>
              </a:rPr>
              <a:t>forgives and </a:t>
            </a:r>
            <a:r>
              <a:rPr lang="en-US" sz="3200" dirty="0">
                <a:latin typeface="Segoe UI Semibold" panose="020B0702040204020203" pitchFamily="34" charset="0"/>
              </a:rPr>
              <a:t>frees </a:t>
            </a:r>
            <a:r>
              <a:rPr lang="en-US" sz="3200" dirty="0" smtClean="0">
                <a:latin typeface="Segoe UI Semibold" panose="020B0702040204020203" pitchFamily="34" charset="0"/>
              </a:rPr>
              <a:t>us </a:t>
            </a:r>
            <a:r>
              <a:rPr lang="en-US" sz="3200" dirty="0">
                <a:latin typeface="Segoe UI Semibold" panose="020B0702040204020203" pitchFamily="34" charset="0"/>
              </a:rPr>
              <a:t>from </a:t>
            </a:r>
            <a:r>
              <a:rPr lang="en-US" sz="3200" dirty="0" smtClean="0">
                <a:latin typeface="Segoe UI Semibold" panose="020B0702040204020203" pitchFamily="34" charset="0"/>
              </a:rPr>
              <a:t>our </a:t>
            </a:r>
            <a:r>
              <a:rPr lang="en-US" sz="3200" dirty="0">
                <a:latin typeface="Segoe UI Semibold" panose="020B0702040204020203" pitchFamily="34" charset="0"/>
              </a:rPr>
              <a:t>past.</a:t>
            </a:r>
            <a:endParaRPr lang="en-US" sz="2800" dirty="0">
              <a:latin typeface="Segoe UI Semibold" panose="020B0702040204020203" pitchFamily="34" charset="0"/>
            </a:endParaRPr>
          </a:p>
        </p:txBody>
      </p:sp>
      <p:sp>
        <p:nvSpPr>
          <p:cNvPr id="8" name="Rectangle 7"/>
          <p:cNvSpPr/>
          <p:nvPr/>
        </p:nvSpPr>
        <p:spPr>
          <a:xfrm>
            <a:off x="762000" y="1424285"/>
            <a:ext cx="7543800" cy="461665"/>
          </a:xfrm>
          <a:prstGeom prst="rect">
            <a:avLst/>
          </a:prstGeom>
        </p:spPr>
        <p:txBody>
          <a:bodyPr wrap="square">
            <a:spAutoFit/>
          </a:bodyPr>
          <a:lstStyle/>
          <a:p>
            <a:pPr algn="ctr"/>
            <a:r>
              <a:rPr lang="en-US" sz="2400" dirty="0" smtClean="0">
                <a:latin typeface="Augustus" pitchFamily="2" charset="0"/>
              </a:rPr>
              <a:t>What Happens When You accept it</a:t>
            </a:r>
            <a:endParaRPr lang="en-US" sz="2400" dirty="0"/>
          </a:p>
        </p:txBody>
      </p:sp>
      <p:cxnSp>
        <p:nvCxnSpPr>
          <p:cNvPr id="10" name="Straight Connector 9"/>
          <p:cNvCxnSpPr/>
          <p:nvPr/>
        </p:nvCxnSpPr>
        <p:spPr>
          <a:xfrm>
            <a:off x="3043646" y="19621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3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91098"/>
            <a:ext cx="7696200" cy="3477875"/>
          </a:xfrm>
          <a:prstGeom prst="rect">
            <a:avLst/>
          </a:prstGeom>
          <a:noFill/>
        </p:spPr>
        <p:txBody>
          <a:bodyPr wrap="square" rtlCol="0">
            <a:spAutoFit/>
          </a:bodyPr>
          <a:lstStyle/>
          <a:p>
            <a:pPr algn="ctr"/>
            <a:r>
              <a:rPr lang="en-US" sz="2000" dirty="0">
                <a:latin typeface="Segoe UI Semibold" panose="020B0702040204020203" pitchFamily="34" charset="0"/>
              </a:rPr>
              <a:t>“I was sent to announce freedom to all held captive and forgiveness to all who’ve been imprisoned</a:t>
            </a:r>
            <a:r>
              <a:rPr lang="en-US" sz="2000" dirty="0" smtClean="0">
                <a:latin typeface="Segoe UI Semibold" panose="020B0702040204020203" pitchFamily="34" charset="0"/>
              </a:rPr>
              <a:t>.”</a:t>
            </a:r>
            <a:br>
              <a:rPr lang="en-US" sz="2000" dirty="0" smtClean="0">
                <a:latin typeface="Segoe UI Semibold" panose="020B0702040204020203" pitchFamily="34" charset="0"/>
              </a:rPr>
            </a:br>
            <a:r>
              <a:rPr lang="en-US" sz="2000" dirty="0" smtClean="0">
                <a:latin typeface="Segoe UI Semibold" panose="020B0702040204020203" pitchFamily="34" charset="0"/>
              </a:rPr>
              <a:t> </a:t>
            </a:r>
            <a:r>
              <a:rPr lang="en-US" sz="2000" dirty="0">
                <a:latin typeface="Augustus" pitchFamily="2" charset="0"/>
              </a:rPr>
              <a:t>Isaiah 61:1 (Jesus) </a:t>
            </a:r>
          </a:p>
          <a:p>
            <a:pPr algn="ct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a:t>
            </a:r>
            <a:r>
              <a:rPr lang="en-US" sz="2000" dirty="0">
                <a:latin typeface="Segoe UI Semibold" panose="020B0702040204020203" pitchFamily="34" charset="0"/>
              </a:rPr>
              <a:t>I have come to save the world and not to judge it.”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Augustus" pitchFamily="2" charset="0"/>
              </a:rPr>
              <a:t>John 12:47</a:t>
            </a:r>
          </a:p>
          <a:p>
            <a:pPr algn="ctr"/>
            <a:endParaRPr lang="en-US" sz="2000" dirty="0">
              <a:latin typeface="Augustus" pitchFamily="2" charset="0"/>
            </a:endParaRPr>
          </a:p>
          <a:p>
            <a:pPr algn="ctr"/>
            <a:r>
              <a:rPr lang="en-US" sz="2000" dirty="0" smtClean="0">
                <a:latin typeface="Segoe UI Semibold" panose="020B0702040204020203" pitchFamily="34" charset="0"/>
              </a:rPr>
              <a:t>“</a:t>
            </a:r>
            <a:r>
              <a:rPr lang="en-US" sz="2000" dirty="0">
                <a:latin typeface="Segoe UI Semibold" panose="020B0702040204020203" pitchFamily="34" charset="0"/>
              </a:rPr>
              <a:t>O Lord, you are so good and kind, so ready to forgive,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so </a:t>
            </a:r>
            <a:r>
              <a:rPr lang="en-US" sz="2000" dirty="0">
                <a:latin typeface="Segoe UI Semibold" panose="020B0702040204020203" pitchFamily="34" charset="0"/>
              </a:rPr>
              <a:t>full of mercy for all who ask your aid.”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Augustus" pitchFamily="2" charset="0"/>
              </a:rPr>
              <a:t>Psalm 86:5</a:t>
            </a:r>
            <a:endParaRPr lang="en-US" sz="2000" dirty="0">
              <a:latin typeface="Segoe UI Semibold" panose="020B0702040204020203" pitchFamily="34" charset="0"/>
            </a:endParaRPr>
          </a:p>
          <a:p>
            <a:pPr algn="ctr"/>
            <a:r>
              <a:rPr lang="en-US" sz="2000" dirty="0" smtClean="0">
                <a:latin typeface="Segoe UI Semibold" panose="020B0702040204020203" pitchFamily="34" charset="0"/>
              </a:rPr>
              <a:t> </a:t>
            </a:r>
            <a:endParaRPr lang="en-US" sz="2000" dirty="0">
              <a:latin typeface="Segoe UI Semibold" panose="020B0702040204020203" pitchFamily="34" charset="0"/>
            </a:endParaRPr>
          </a:p>
        </p:txBody>
      </p:sp>
    </p:spTree>
    <p:extLst>
      <p:ext uri="{BB962C8B-B14F-4D97-AF65-F5344CB8AC3E}">
        <p14:creationId xmlns:p14="http://schemas.microsoft.com/office/powerpoint/2010/main" val="204047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3846" y="1047750"/>
            <a:ext cx="7696200" cy="2246769"/>
          </a:xfrm>
          <a:prstGeom prst="rect">
            <a:avLst/>
          </a:prstGeom>
          <a:noFill/>
        </p:spPr>
        <p:txBody>
          <a:bodyPr wrap="square" rtlCol="0">
            <a:spAutoFit/>
          </a:bodyPr>
          <a:lstStyle/>
          <a:p>
            <a:pPr algn="ctr"/>
            <a:endParaRPr lang="en-US" sz="2000" dirty="0">
              <a:latin typeface="Segoe UI Semibold" panose="020B0702040204020203" pitchFamily="34" charset="0"/>
            </a:endParaRPr>
          </a:p>
          <a:p>
            <a:pPr algn="ctr"/>
            <a:r>
              <a:rPr lang="en-US" sz="2000" dirty="0">
                <a:latin typeface="Segoe UI Semibold" panose="020B0702040204020203" pitchFamily="34" charset="0"/>
              </a:rPr>
              <a:t>“Jesus understands every weakness of ours, because he was tempted in every way that we are. But he did not sin. So whenever we are in need, we should come bravely before the throne of our merciful God. There we will receive mercy and find the grace to help us in our time of need</a:t>
            </a:r>
            <a:r>
              <a:rPr lang="en-US" sz="2000" dirty="0" smtClean="0">
                <a:latin typeface="Segoe UI Semibold" panose="020B0702040204020203" pitchFamily="34" charset="0"/>
              </a:rPr>
              <a:t>.”</a:t>
            </a:r>
          </a:p>
          <a:p>
            <a:pPr algn="ctr"/>
            <a:r>
              <a:rPr lang="en-US" sz="2000" dirty="0" smtClean="0">
                <a:latin typeface="Augustus" pitchFamily="2" charset="0"/>
              </a:rPr>
              <a:t> </a:t>
            </a:r>
            <a:r>
              <a:rPr lang="en-US" sz="2000" dirty="0">
                <a:latin typeface="Augustus" pitchFamily="2" charset="0"/>
              </a:rPr>
              <a:t>Hebrews </a:t>
            </a:r>
            <a:r>
              <a:rPr lang="en-US" sz="2000" dirty="0" smtClean="0">
                <a:latin typeface="Augustus" pitchFamily="2" charset="0"/>
              </a:rPr>
              <a:t>4:15-16</a:t>
            </a:r>
            <a:endParaRPr lang="en-US" sz="2000" dirty="0">
              <a:latin typeface="Augustus" pitchFamily="2" charset="0"/>
            </a:endParaRPr>
          </a:p>
        </p:txBody>
      </p:sp>
    </p:spTree>
    <p:extLst>
      <p:ext uri="{BB962C8B-B14F-4D97-AF65-F5344CB8AC3E}">
        <p14:creationId xmlns:p14="http://schemas.microsoft.com/office/powerpoint/2010/main" val="133011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090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14350"/>
            <a:ext cx="4953000" cy="2308324"/>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ugustus" pitchFamily="2" charset="0"/>
              </a:rPr>
              <a:t>ACCEPT</a:t>
            </a:r>
            <a:r>
              <a:rPr lang="en-US" sz="2800" dirty="0" smtClean="0">
                <a:latin typeface="Augustus" pitchFamily="2" charset="0"/>
              </a:rPr>
              <a:t/>
            </a:r>
            <a:br>
              <a:rPr lang="en-US" sz="2800" dirty="0" smtClean="0">
                <a:latin typeface="Augustus" pitchFamily="2" charset="0"/>
              </a:rPr>
            </a:br>
            <a:r>
              <a:rPr lang="en-US" sz="2800" dirty="0" smtClean="0">
                <a:latin typeface="Augustus" pitchFamily="2" charset="0"/>
              </a:rPr>
              <a:t>GOD’s MERCY </a:t>
            </a:r>
            <a:br>
              <a:rPr lang="en-US" sz="2800" dirty="0" smtClean="0">
                <a:latin typeface="Augustus" pitchFamily="2" charset="0"/>
              </a:rPr>
            </a:br>
            <a:r>
              <a:rPr lang="en-US" sz="2800" dirty="0" smtClean="0">
                <a:latin typeface="Augustus" pitchFamily="2" charset="0"/>
              </a:rPr>
              <a:t>BECAUSE </a:t>
            </a:r>
            <a:br>
              <a:rPr lang="en-US" sz="2800" dirty="0" smtClean="0">
                <a:latin typeface="Augustus" pitchFamily="2" charset="0"/>
              </a:rPr>
            </a:br>
            <a:endParaRPr lang="en-US" sz="2800" dirty="0">
              <a:latin typeface="Augustus" pitchFamily="2" charset="0"/>
            </a:endParaRPr>
          </a:p>
        </p:txBody>
      </p:sp>
      <p:sp>
        <p:nvSpPr>
          <p:cNvPr id="5" name="TextBox 4"/>
          <p:cNvSpPr txBox="1"/>
          <p:nvPr/>
        </p:nvSpPr>
        <p:spPr>
          <a:xfrm>
            <a:off x="990600" y="2495550"/>
            <a:ext cx="7448006"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Segoe UI Semibold" panose="020B0702040204020203" pitchFamily="34" charset="0"/>
              </a:rPr>
              <a:t>we don’t have what we need</a:t>
            </a:r>
            <a:endParaRPr lang="en-US" sz="4800" dirty="0">
              <a:effectLst>
                <a:outerShdw blurRad="38100" dist="38100" dir="2700000" algn="tl">
                  <a:srgbClr val="000000">
                    <a:alpha val="43137"/>
                  </a:srgbClr>
                </a:outerShdw>
              </a:effectLst>
              <a:latin typeface="Segoe UI Semibold" panose="020B0702040204020203" pitchFamily="34" charset="0"/>
            </a:endParaRPr>
          </a:p>
        </p:txBody>
      </p:sp>
      <p:cxnSp>
        <p:nvCxnSpPr>
          <p:cNvPr id="6" name="Straight Connector 5"/>
          <p:cNvCxnSpPr/>
          <p:nvPr/>
        </p:nvCxnSpPr>
        <p:spPr>
          <a:xfrm>
            <a:off x="3352800" y="2495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676400" y="590550"/>
            <a:ext cx="990600" cy="990600"/>
          </a:xfrm>
          <a:prstGeom prst="ellipse">
            <a:avLst/>
          </a:prstGeom>
          <a:gradFill>
            <a:gsLst>
              <a:gs pos="0">
                <a:srgbClr val="663300">
                  <a:alpha val="9000"/>
                </a:srgbClr>
              </a:gs>
              <a:gs pos="50000">
                <a:schemeClr val="bg2">
                  <a:lumMod val="90000"/>
                  <a:alpha val="10000"/>
                </a:schemeClr>
              </a:gs>
              <a:gs pos="100000">
                <a:srgbClr val="996600">
                  <a:alpha val="60000"/>
                </a:srgbClr>
              </a:gs>
            </a:gsLst>
            <a:lin ang="5400000" scaled="0"/>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590550"/>
            <a:ext cx="457200" cy="1015663"/>
          </a:xfrm>
          <a:prstGeom prst="rect">
            <a:avLst/>
          </a:prstGeom>
          <a:noFill/>
        </p:spPr>
        <p:txBody>
          <a:bodyPr wrap="square" rtlCol="0">
            <a:spAutoFit/>
          </a:bodyPr>
          <a:lstStyle/>
          <a:p>
            <a:r>
              <a:rPr lang="en-US" sz="6000" dirty="0" smtClean="0">
                <a:latin typeface="Augustus" pitchFamily="2" charset="0"/>
              </a:rPr>
              <a:t>2</a:t>
            </a:r>
            <a:endParaRPr lang="en-US" sz="6000" dirty="0">
              <a:latin typeface="Augustus" pitchFamily="2" charset="0"/>
            </a:endParaRPr>
          </a:p>
        </p:txBody>
      </p:sp>
    </p:spTree>
    <p:extLst>
      <p:ext uri="{BB962C8B-B14F-4D97-AF65-F5344CB8AC3E}">
        <p14:creationId xmlns:p14="http://schemas.microsoft.com/office/powerpoint/2010/main" val="296002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123950"/>
            <a:ext cx="7696200" cy="2554545"/>
          </a:xfrm>
          <a:prstGeom prst="rect">
            <a:avLst/>
          </a:prstGeom>
          <a:noFill/>
        </p:spPr>
        <p:txBody>
          <a:bodyPr wrap="square" rtlCol="0">
            <a:spAutoFit/>
          </a:bodyPr>
          <a:lstStyle/>
          <a:p>
            <a:pPr algn="ctr"/>
            <a:r>
              <a:rPr lang="en-US" sz="2000" dirty="0">
                <a:latin typeface="Segoe UI Semibold" panose="020B0702040204020203" pitchFamily="34" charset="0"/>
              </a:rPr>
              <a:t>“What is impossible with men is possible with God.” </a:t>
            </a:r>
            <a:endParaRPr lang="en-US" sz="2000" dirty="0" smtClean="0">
              <a:latin typeface="Segoe UI Semibold" panose="020B0702040204020203" pitchFamily="34" charset="0"/>
            </a:endParaRPr>
          </a:p>
          <a:p>
            <a:pPr algn="ctr"/>
            <a:r>
              <a:rPr lang="en-US" sz="2000" dirty="0" smtClean="0">
                <a:latin typeface="Augustus" pitchFamily="2" charset="0"/>
              </a:rPr>
              <a:t>Luke </a:t>
            </a:r>
            <a:r>
              <a:rPr lang="en-US" sz="2000" dirty="0">
                <a:latin typeface="Augustus" pitchFamily="2" charset="0"/>
              </a:rPr>
              <a:t>18:27 </a:t>
            </a:r>
            <a:endParaRPr lang="en-US" sz="2000" dirty="0" smtClean="0">
              <a:latin typeface="Augustus" pitchFamily="2" charset="0"/>
            </a:endParaRPr>
          </a:p>
          <a:p>
            <a:pPr algn="ctr"/>
            <a:endParaRPr lang="en-US" sz="2000" dirty="0">
              <a:latin typeface="Augustus" pitchFamily="2" charset="0"/>
            </a:endParaRPr>
          </a:p>
          <a:p>
            <a:pPr algn="ctr"/>
            <a:r>
              <a:rPr lang="en-US" sz="2000" dirty="0">
                <a:latin typeface="Segoe UI Semibold" panose="020B0702040204020203" pitchFamily="34" charset="0"/>
              </a:rPr>
              <a:t>By his divine power, God has given us everything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we </a:t>
            </a:r>
            <a:r>
              <a:rPr lang="en-US" sz="2000" dirty="0">
                <a:latin typeface="Segoe UI Semibold" panose="020B0702040204020203" pitchFamily="34" charset="0"/>
              </a:rPr>
              <a:t>need </a:t>
            </a:r>
            <a:r>
              <a:rPr lang="en-US" sz="2000" dirty="0" smtClean="0">
                <a:latin typeface="Segoe UI Semibold" panose="020B0702040204020203" pitchFamily="34" charset="0"/>
              </a:rPr>
              <a:t>for </a:t>
            </a:r>
            <a:r>
              <a:rPr lang="en-US" sz="2000" dirty="0">
                <a:latin typeface="Segoe UI Semibold" panose="020B0702040204020203" pitchFamily="34" charset="0"/>
              </a:rPr>
              <a:t>living a godly life</a:t>
            </a:r>
            <a:r>
              <a:rPr lang="en-US" sz="2000" dirty="0" smtClean="0">
                <a:latin typeface="Segoe UI Semibold" panose="020B0702040204020203" pitchFamily="34" charset="0"/>
              </a:rPr>
              <a:t>.</a:t>
            </a:r>
            <a:br>
              <a:rPr lang="en-US" sz="2000" dirty="0" smtClean="0">
                <a:latin typeface="Segoe UI Semibold" panose="020B0702040204020203" pitchFamily="34" charset="0"/>
              </a:rPr>
            </a:br>
            <a:r>
              <a:rPr lang="en-US" sz="2000" dirty="0" smtClean="0">
                <a:latin typeface="Augustus" pitchFamily="2" charset="0"/>
              </a:rPr>
              <a:t>2 </a:t>
            </a:r>
            <a:r>
              <a:rPr lang="en-US" sz="2000" dirty="0">
                <a:latin typeface="Augustus" pitchFamily="2" charset="0"/>
              </a:rPr>
              <a:t>Peter 1:3 </a:t>
            </a:r>
          </a:p>
          <a:p>
            <a:pPr algn="ct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 </a:t>
            </a:r>
            <a:endParaRPr lang="en-US" sz="2000" dirty="0">
              <a:latin typeface="Segoe UI Semibold" panose="020B0702040204020203" pitchFamily="34" charset="0"/>
            </a:endParaRPr>
          </a:p>
        </p:txBody>
      </p:sp>
    </p:spTree>
    <p:extLst>
      <p:ext uri="{BB962C8B-B14F-4D97-AF65-F5344CB8AC3E}">
        <p14:creationId xmlns:p14="http://schemas.microsoft.com/office/powerpoint/2010/main" val="295800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90550"/>
            <a:ext cx="5562600" cy="37130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350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14350"/>
            <a:ext cx="5080000" cy="3810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973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123950"/>
            <a:ext cx="7696200" cy="1631216"/>
          </a:xfrm>
          <a:prstGeom prst="rect">
            <a:avLst/>
          </a:prstGeom>
          <a:noFill/>
        </p:spPr>
        <p:txBody>
          <a:bodyPr wrap="square" rtlCol="0">
            <a:spAutoFit/>
          </a:bodyPr>
          <a:lstStyle/>
          <a:p>
            <a:pPr algn="ctr"/>
            <a:r>
              <a:rPr lang="en-US" sz="2000" dirty="0">
                <a:latin typeface="Segoe UI Semibold" panose="020B0702040204020203" pitchFamily="34" charset="0"/>
              </a:rPr>
              <a:t>Inside the city, near the Sheep Gate, was the pool of </a:t>
            </a:r>
            <a:r>
              <a:rPr lang="en-US" sz="2000" dirty="0" smtClean="0">
                <a:latin typeface="Segoe UI Semibold" panose="020B0702040204020203" pitchFamily="34" charset="0"/>
              </a:rPr>
              <a:t>Bethesda, </a:t>
            </a:r>
            <a:r>
              <a:rPr lang="en-US" sz="2000" dirty="0">
                <a:latin typeface="Segoe UI Semibold" panose="020B0702040204020203" pitchFamily="34" charset="0"/>
              </a:rPr>
              <a:t>with five covered porches. </a:t>
            </a:r>
            <a:r>
              <a:rPr lang="en-US" sz="2000" dirty="0" smtClean="0">
                <a:latin typeface="Segoe UI Semibold" panose="020B0702040204020203" pitchFamily="34" charset="0"/>
              </a:rPr>
              <a:t>Crowds </a:t>
            </a:r>
            <a:r>
              <a:rPr lang="en-US" sz="2000" dirty="0">
                <a:latin typeface="Segoe UI Semibold" panose="020B0702040204020203" pitchFamily="34" charset="0"/>
              </a:rPr>
              <a:t>of sick people—blind, lame, or paralyzed—lay on the </a:t>
            </a:r>
            <a:r>
              <a:rPr lang="en-US" sz="2000" dirty="0" smtClean="0">
                <a:latin typeface="Segoe UI Semibold" panose="020B0702040204020203" pitchFamily="34" charset="0"/>
              </a:rPr>
              <a:t>porches. </a:t>
            </a:r>
          </a:p>
          <a:p>
            <a:pPr algn="ctr"/>
            <a:r>
              <a:rPr lang="en-US" sz="2000" dirty="0" smtClean="0">
                <a:latin typeface="Segoe UI Semibold" panose="020B0702040204020203" pitchFamily="34" charset="0"/>
              </a:rPr>
              <a:t>One </a:t>
            </a:r>
            <a:r>
              <a:rPr lang="en-US" sz="2000" dirty="0">
                <a:latin typeface="Segoe UI Semibold" panose="020B0702040204020203" pitchFamily="34" charset="0"/>
              </a:rPr>
              <a:t>of the men lying there had been sick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for </a:t>
            </a:r>
            <a:r>
              <a:rPr lang="en-US" sz="2000" dirty="0">
                <a:latin typeface="Segoe UI Semibold" panose="020B0702040204020203" pitchFamily="34" charset="0"/>
              </a:rPr>
              <a:t>thirty-eight years. </a:t>
            </a: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John 5: 2-5</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19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one or more people, people walking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450"/>
            <a:ext cx="9144000"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1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020" y="1809750"/>
            <a:ext cx="7696200" cy="1015663"/>
          </a:xfrm>
          <a:prstGeom prst="rect">
            <a:avLst/>
          </a:prstGeom>
          <a:noFill/>
        </p:spPr>
        <p:txBody>
          <a:bodyPr wrap="square" rtlCol="0">
            <a:spAutoFit/>
          </a:bodyPr>
          <a:lstStyle/>
          <a:p>
            <a:pPr algn="ctr"/>
            <a:r>
              <a:rPr lang="en-US" sz="2000" dirty="0">
                <a:latin typeface="Segoe UI Semibold" panose="020B0702040204020203" pitchFamily="34" charset="0"/>
              </a:rPr>
              <a:t>When Jesus saw him and knew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he </a:t>
            </a:r>
            <a:r>
              <a:rPr lang="en-US" sz="2000" dirty="0">
                <a:latin typeface="Segoe UI Semibold" panose="020B0702040204020203" pitchFamily="34" charset="0"/>
              </a:rPr>
              <a:t>had been ill for a long time,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he </a:t>
            </a:r>
            <a:r>
              <a:rPr lang="en-US" sz="2000" dirty="0">
                <a:latin typeface="Segoe UI Semibold" panose="020B0702040204020203" pitchFamily="34" charset="0"/>
              </a:rPr>
              <a:t>asked him, “Would you like to get well?”</a:t>
            </a: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John 5: 6</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26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8031" y="1504950"/>
            <a:ext cx="7696200" cy="1323439"/>
          </a:xfrm>
          <a:prstGeom prst="rect">
            <a:avLst/>
          </a:prstGeom>
          <a:noFill/>
        </p:spPr>
        <p:txBody>
          <a:bodyPr wrap="square" rtlCol="0">
            <a:spAutoFit/>
          </a:bodyPr>
          <a:lstStyle/>
          <a:p>
            <a:pPr algn="ctr"/>
            <a:r>
              <a:rPr lang="en-US" sz="2000" dirty="0">
                <a:latin typeface="Segoe UI Semibold" panose="020B0702040204020203" pitchFamily="34" charset="0"/>
              </a:rPr>
              <a:t>“I can’t, sir,” the sick man said,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a:t>
            </a:r>
            <a:r>
              <a:rPr lang="en-US" sz="2000" dirty="0">
                <a:latin typeface="Segoe UI Semibold" panose="020B0702040204020203" pitchFamily="34" charset="0"/>
              </a:rPr>
              <a:t>for I have no one to put me into the pool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when </a:t>
            </a:r>
            <a:r>
              <a:rPr lang="en-US" sz="2000" dirty="0">
                <a:latin typeface="Segoe UI Semibold" panose="020B0702040204020203" pitchFamily="34" charset="0"/>
              </a:rPr>
              <a:t>the water bubbles up.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Someone </a:t>
            </a:r>
            <a:r>
              <a:rPr lang="en-US" sz="2000" dirty="0">
                <a:latin typeface="Segoe UI Semibold" panose="020B0702040204020203" pitchFamily="34" charset="0"/>
              </a:rPr>
              <a:t>else always gets there ahead of me.”</a:t>
            </a: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John 5: 8-9</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38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8031" y="1504950"/>
            <a:ext cx="7696200" cy="1015663"/>
          </a:xfrm>
          <a:prstGeom prst="rect">
            <a:avLst/>
          </a:prstGeom>
          <a:noFill/>
        </p:spPr>
        <p:txBody>
          <a:bodyPr wrap="square" rtlCol="0">
            <a:spAutoFit/>
          </a:bodyPr>
          <a:lstStyle/>
          <a:p>
            <a:pPr algn="ctr"/>
            <a:r>
              <a:rPr lang="en-US" sz="2000" dirty="0">
                <a:latin typeface="Segoe UI Semibold" panose="020B0702040204020203" pitchFamily="34" charset="0"/>
              </a:rPr>
              <a:t>J</a:t>
            </a:r>
            <a:r>
              <a:rPr lang="en-US" sz="2000" dirty="0" smtClean="0">
                <a:latin typeface="Segoe UI Semibold" panose="020B0702040204020203" pitchFamily="34" charset="0"/>
              </a:rPr>
              <a:t>esus </a:t>
            </a:r>
            <a:r>
              <a:rPr lang="en-US" sz="2000" dirty="0">
                <a:latin typeface="Segoe UI Semibold" panose="020B0702040204020203" pitchFamily="34" charset="0"/>
              </a:rPr>
              <a:t>told him, “Stand up, pick up your mat, and walk</a:t>
            </a:r>
            <a:r>
              <a:rPr lang="en-US" sz="2000" dirty="0" smtClean="0">
                <a:latin typeface="Segoe UI Semibold" panose="020B0702040204020203" pitchFamily="34" charset="0"/>
              </a:rPr>
              <a:t>!”</a:t>
            </a:r>
            <a:endParaRPr lang="en-US" sz="2000" dirty="0">
              <a:latin typeface="Segoe UI Semibold" panose="020B0702040204020203" pitchFamily="34" charset="0"/>
            </a:endParaRPr>
          </a:p>
          <a:p>
            <a:pPr algn="ctr"/>
            <a:r>
              <a:rPr lang="en-US" sz="2000" dirty="0" smtClean="0">
                <a:latin typeface="Segoe UI Semibold" panose="020B0702040204020203" pitchFamily="34" charset="0"/>
              </a:rPr>
              <a:t> </a:t>
            </a:r>
            <a:r>
              <a:rPr lang="en-US" sz="2000" dirty="0">
                <a:latin typeface="Segoe UI Semibold" panose="020B0702040204020203" pitchFamily="34" charset="0"/>
              </a:rPr>
              <a:t>Instantly, the man was healed!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He </a:t>
            </a:r>
            <a:r>
              <a:rPr lang="en-US" sz="2000" dirty="0">
                <a:latin typeface="Segoe UI Semibold" panose="020B0702040204020203" pitchFamily="34" charset="0"/>
              </a:rPr>
              <a:t>rolled up his sleeping mat and began walking! </a:t>
            </a: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John 5: 7</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505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1424285"/>
            <a:ext cx="7543800" cy="461665"/>
          </a:xfrm>
          <a:prstGeom prst="rect">
            <a:avLst/>
          </a:prstGeom>
        </p:spPr>
        <p:txBody>
          <a:bodyPr wrap="square">
            <a:spAutoFit/>
          </a:bodyPr>
          <a:lstStyle/>
          <a:p>
            <a:pPr algn="ctr"/>
            <a:r>
              <a:rPr lang="en-US" sz="2400" dirty="0" smtClean="0">
                <a:latin typeface="Augustus" pitchFamily="2" charset="0"/>
              </a:rPr>
              <a:t>What Happens When You accept it</a:t>
            </a:r>
            <a:endParaRPr lang="en-US" sz="2400" dirty="0"/>
          </a:p>
        </p:txBody>
      </p:sp>
      <p:cxnSp>
        <p:nvCxnSpPr>
          <p:cNvPr id="10" name="Straight Connector 9"/>
          <p:cNvCxnSpPr/>
          <p:nvPr/>
        </p:nvCxnSpPr>
        <p:spPr>
          <a:xfrm>
            <a:off x="3043646" y="19621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883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18445"/>
            <a:ext cx="8305800" cy="1077218"/>
          </a:xfrm>
          <a:prstGeom prst="rect">
            <a:avLst/>
          </a:prstGeom>
          <a:noFill/>
        </p:spPr>
        <p:txBody>
          <a:bodyPr wrap="square" rtlCol="0">
            <a:spAutoFit/>
          </a:bodyPr>
          <a:lstStyle/>
          <a:p>
            <a:pPr algn="ctr"/>
            <a:r>
              <a:rPr lang="en-US" sz="3200" dirty="0">
                <a:latin typeface="Segoe UI Semibold" panose="020B0702040204020203" pitchFamily="34" charset="0"/>
              </a:rPr>
              <a:t>GOD’S MERCY </a:t>
            </a:r>
            <a:r>
              <a:rPr lang="en-US" sz="3200" dirty="0" smtClean="0">
                <a:latin typeface="Segoe UI Semibold" panose="020B0702040204020203" pitchFamily="34" charset="0"/>
              </a:rPr>
              <a:t/>
            </a:r>
            <a:br>
              <a:rPr lang="en-US" sz="3200" dirty="0" smtClean="0">
                <a:latin typeface="Segoe UI Semibold" panose="020B0702040204020203" pitchFamily="34" charset="0"/>
              </a:rPr>
            </a:br>
            <a:r>
              <a:rPr lang="en-US" sz="3200" dirty="0" smtClean="0">
                <a:latin typeface="Segoe UI Semibold" panose="020B0702040204020203" pitchFamily="34" charset="0"/>
              </a:rPr>
              <a:t>makes the impossible possible</a:t>
            </a:r>
            <a:endParaRPr lang="en-US" sz="2800" dirty="0">
              <a:latin typeface="Segoe UI Semibold" panose="020B0702040204020203" pitchFamily="34" charset="0"/>
            </a:endParaRPr>
          </a:p>
        </p:txBody>
      </p:sp>
      <p:sp>
        <p:nvSpPr>
          <p:cNvPr id="8" name="Rectangle 7"/>
          <p:cNvSpPr/>
          <p:nvPr/>
        </p:nvSpPr>
        <p:spPr>
          <a:xfrm>
            <a:off x="762000" y="1424285"/>
            <a:ext cx="7543800" cy="461665"/>
          </a:xfrm>
          <a:prstGeom prst="rect">
            <a:avLst/>
          </a:prstGeom>
        </p:spPr>
        <p:txBody>
          <a:bodyPr wrap="square">
            <a:spAutoFit/>
          </a:bodyPr>
          <a:lstStyle/>
          <a:p>
            <a:pPr algn="ctr"/>
            <a:r>
              <a:rPr lang="en-US" sz="2400" dirty="0" smtClean="0">
                <a:latin typeface="Augustus" pitchFamily="2" charset="0"/>
              </a:rPr>
              <a:t>What Happens When You accept it</a:t>
            </a:r>
            <a:endParaRPr lang="en-US" sz="2400" dirty="0"/>
          </a:p>
        </p:txBody>
      </p:sp>
      <p:cxnSp>
        <p:nvCxnSpPr>
          <p:cNvPr id="10" name="Straight Connector 9"/>
          <p:cNvCxnSpPr/>
          <p:nvPr/>
        </p:nvCxnSpPr>
        <p:spPr>
          <a:xfrm>
            <a:off x="3043646" y="19621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88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2914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14350"/>
            <a:ext cx="4953000" cy="2308324"/>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ugustus" pitchFamily="2" charset="0"/>
              </a:rPr>
              <a:t>ACCEPT</a:t>
            </a:r>
            <a:r>
              <a:rPr lang="en-US" sz="2800" dirty="0" smtClean="0">
                <a:latin typeface="Augustus" pitchFamily="2" charset="0"/>
              </a:rPr>
              <a:t/>
            </a:r>
            <a:br>
              <a:rPr lang="en-US" sz="2800" dirty="0" smtClean="0">
                <a:latin typeface="Augustus" pitchFamily="2" charset="0"/>
              </a:rPr>
            </a:br>
            <a:r>
              <a:rPr lang="en-US" sz="2800" dirty="0" smtClean="0">
                <a:latin typeface="Augustus" pitchFamily="2" charset="0"/>
              </a:rPr>
              <a:t>GOD’s MERCY </a:t>
            </a:r>
            <a:br>
              <a:rPr lang="en-US" sz="2800" dirty="0" smtClean="0">
                <a:latin typeface="Augustus" pitchFamily="2" charset="0"/>
              </a:rPr>
            </a:br>
            <a:r>
              <a:rPr lang="en-US" sz="2800" dirty="0" smtClean="0">
                <a:latin typeface="Augustus" pitchFamily="2" charset="0"/>
              </a:rPr>
              <a:t>BECAUSE </a:t>
            </a:r>
            <a:br>
              <a:rPr lang="en-US" sz="2800" dirty="0" smtClean="0">
                <a:latin typeface="Augustus" pitchFamily="2" charset="0"/>
              </a:rPr>
            </a:br>
            <a:endParaRPr lang="en-US" sz="2800" dirty="0">
              <a:latin typeface="Augustus" pitchFamily="2" charset="0"/>
            </a:endParaRPr>
          </a:p>
        </p:txBody>
      </p:sp>
      <p:sp>
        <p:nvSpPr>
          <p:cNvPr id="5" name="TextBox 4"/>
          <p:cNvSpPr txBox="1"/>
          <p:nvPr/>
        </p:nvSpPr>
        <p:spPr>
          <a:xfrm>
            <a:off x="990600" y="2495550"/>
            <a:ext cx="7448006"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Segoe UI Semibold" panose="020B0702040204020203" pitchFamily="34" charset="0"/>
              </a:rPr>
              <a:t>we will face death</a:t>
            </a:r>
            <a:endParaRPr lang="en-US" sz="6000" dirty="0">
              <a:effectLst>
                <a:outerShdw blurRad="38100" dist="38100" dir="2700000" algn="tl">
                  <a:srgbClr val="000000">
                    <a:alpha val="43137"/>
                  </a:srgbClr>
                </a:outerShdw>
              </a:effectLst>
              <a:latin typeface="Segoe UI Semibold" panose="020B0702040204020203" pitchFamily="34" charset="0"/>
            </a:endParaRPr>
          </a:p>
        </p:txBody>
      </p:sp>
      <p:cxnSp>
        <p:nvCxnSpPr>
          <p:cNvPr id="6" name="Straight Connector 5"/>
          <p:cNvCxnSpPr/>
          <p:nvPr/>
        </p:nvCxnSpPr>
        <p:spPr>
          <a:xfrm>
            <a:off x="3124200" y="2495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676400" y="590550"/>
            <a:ext cx="990600" cy="990600"/>
          </a:xfrm>
          <a:prstGeom prst="ellipse">
            <a:avLst/>
          </a:prstGeom>
          <a:gradFill>
            <a:gsLst>
              <a:gs pos="0">
                <a:srgbClr val="663300">
                  <a:alpha val="9000"/>
                </a:srgbClr>
              </a:gs>
              <a:gs pos="50000">
                <a:schemeClr val="bg2">
                  <a:lumMod val="90000"/>
                  <a:alpha val="10000"/>
                </a:schemeClr>
              </a:gs>
              <a:gs pos="100000">
                <a:srgbClr val="996600">
                  <a:alpha val="60000"/>
                </a:srgbClr>
              </a:gs>
            </a:gsLst>
            <a:lin ang="5400000" scaled="0"/>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590550"/>
            <a:ext cx="457200" cy="1015663"/>
          </a:xfrm>
          <a:prstGeom prst="rect">
            <a:avLst/>
          </a:prstGeom>
          <a:noFill/>
        </p:spPr>
        <p:txBody>
          <a:bodyPr wrap="square" rtlCol="0">
            <a:spAutoFit/>
          </a:bodyPr>
          <a:lstStyle/>
          <a:p>
            <a:r>
              <a:rPr lang="en-US" sz="6000" dirty="0" smtClean="0">
                <a:latin typeface="Augustus" pitchFamily="2" charset="0"/>
              </a:rPr>
              <a:t>3</a:t>
            </a:r>
            <a:endParaRPr lang="en-US" sz="6000" dirty="0">
              <a:latin typeface="Augustus" pitchFamily="2" charset="0"/>
            </a:endParaRPr>
          </a:p>
        </p:txBody>
      </p:sp>
    </p:spTree>
    <p:extLst>
      <p:ext uri="{BB962C8B-B14F-4D97-AF65-F5344CB8AC3E}">
        <p14:creationId xmlns:p14="http://schemas.microsoft.com/office/powerpoint/2010/main" val="1104304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971550"/>
            <a:ext cx="8124825" cy="29527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8760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783" y="1352550"/>
            <a:ext cx="7696200" cy="1631216"/>
          </a:xfrm>
          <a:prstGeom prst="rect">
            <a:avLst/>
          </a:prstGeom>
          <a:noFill/>
        </p:spPr>
        <p:txBody>
          <a:bodyPr wrap="square" rtlCol="0">
            <a:spAutoFit/>
          </a:bodyPr>
          <a:lstStyle/>
          <a:p>
            <a:pPr algn="ctr"/>
            <a:r>
              <a:rPr lang="en-US" sz="2000" dirty="0">
                <a:latin typeface="Segoe UI Semibold" panose="020B0702040204020203" pitchFamily="34" charset="0"/>
              </a:rPr>
              <a:t> One of the criminals hanging beside him scoffed,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a:t>
            </a:r>
            <a:r>
              <a:rPr lang="en-US" sz="2000" dirty="0">
                <a:latin typeface="Segoe UI Semibold" panose="020B0702040204020203" pitchFamily="34" charset="0"/>
              </a:rPr>
              <a:t>So you’re the Messiah, are you? Prove it by saving yourself—and us, too, while you’re at it</a:t>
            </a:r>
            <a:r>
              <a:rPr lang="en-US" sz="2000" dirty="0" smtClean="0">
                <a:latin typeface="Segoe UI Semibold" panose="020B0702040204020203" pitchFamily="34" charset="0"/>
              </a:rPr>
              <a:t>!”</a:t>
            </a:r>
            <a:endParaRPr lang="en-US" sz="2000" dirty="0">
              <a:latin typeface="Segoe UI Semibold" panose="020B0702040204020203" pitchFamily="34" charset="0"/>
            </a:endParaRPr>
          </a:p>
          <a:p>
            <a:pPr algn="ctr"/>
            <a:r>
              <a:rPr lang="en-US" sz="2000" dirty="0" smtClean="0">
                <a:latin typeface="Segoe UI Semibold" panose="020B0702040204020203" pitchFamily="34" charset="0"/>
              </a:rPr>
              <a:t>But </a:t>
            </a:r>
            <a:r>
              <a:rPr lang="en-US" sz="2000" dirty="0">
                <a:latin typeface="Segoe UI Semibold" panose="020B0702040204020203" pitchFamily="34" charset="0"/>
              </a:rPr>
              <a:t>the other criminal protested,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a:t>
            </a:r>
            <a:r>
              <a:rPr lang="en-US" sz="2000" dirty="0">
                <a:latin typeface="Segoe UI Semibold" panose="020B0702040204020203" pitchFamily="34" charset="0"/>
              </a:rPr>
              <a:t>Don’t you fear God even when you have been sentenced to die? </a:t>
            </a:r>
            <a:r>
              <a:rPr lang="en-US" sz="2000" dirty="0" smtClean="0">
                <a:latin typeface="Segoe UI Semibold" panose="020B0702040204020203" pitchFamily="34" charset="0"/>
              </a:rPr>
              <a:t> </a:t>
            </a:r>
            <a:endParaRPr lang="en-US" sz="2000" dirty="0">
              <a:latin typeface="Segoe UI Semibold" panose="020B0702040204020203" pitchFamily="34" charset="0"/>
            </a:endParaRP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Luke 23: 39-41</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0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783" y="1200150"/>
            <a:ext cx="7696200" cy="1631216"/>
          </a:xfrm>
          <a:prstGeom prst="rect">
            <a:avLst/>
          </a:prstGeom>
          <a:noFill/>
        </p:spPr>
        <p:txBody>
          <a:bodyPr wrap="square" rtlCol="0">
            <a:spAutoFit/>
          </a:bodyPr>
          <a:lstStyle/>
          <a:p>
            <a:pPr algn="ctr"/>
            <a:r>
              <a:rPr lang="en-US" sz="2000" dirty="0" smtClean="0">
                <a:latin typeface="Segoe UI Semibold" panose="020B0702040204020203" pitchFamily="34" charset="0"/>
              </a:rPr>
              <a:t>“We </a:t>
            </a:r>
            <a:r>
              <a:rPr lang="en-US" sz="2000" dirty="0">
                <a:latin typeface="Segoe UI Semibold" panose="020B0702040204020203" pitchFamily="34" charset="0"/>
              </a:rPr>
              <a:t>deserve to die for our crimes, but this man hasn’t done anything wrong.” </a:t>
            </a:r>
            <a:r>
              <a:rPr lang="en-US" sz="2000" dirty="0" smtClean="0">
                <a:latin typeface="Segoe UI Semibold" panose="020B0702040204020203" pitchFamily="34" charset="0"/>
              </a:rPr>
              <a:t>Then </a:t>
            </a:r>
            <a:r>
              <a:rPr lang="en-US" sz="2000" dirty="0">
                <a:latin typeface="Segoe UI Semibold" panose="020B0702040204020203" pitchFamily="34" charset="0"/>
              </a:rPr>
              <a:t>he said, “Jesus, remember me when you come into your Kingdom</a:t>
            </a:r>
            <a:r>
              <a:rPr lang="en-US" sz="2000" dirty="0" smtClean="0">
                <a:latin typeface="Segoe UI Semibold" panose="020B0702040204020203" pitchFamily="34" charset="0"/>
              </a:rPr>
              <a:t>.”</a:t>
            </a:r>
            <a:endParaRPr lang="en-US" sz="2000" dirty="0">
              <a:latin typeface="Segoe UI Semibold" panose="020B0702040204020203" pitchFamily="34" charset="0"/>
            </a:endParaRPr>
          </a:p>
          <a:p>
            <a:pPr algn="ctr"/>
            <a:r>
              <a:rPr lang="en-US" sz="2000" dirty="0" smtClean="0">
                <a:latin typeface="Segoe UI Semibold" panose="020B0702040204020203" pitchFamily="34" charset="0"/>
              </a:rPr>
              <a:t> </a:t>
            </a:r>
            <a:r>
              <a:rPr lang="en-US" sz="2000" dirty="0">
                <a:latin typeface="Segoe UI Semibold" panose="020B0702040204020203" pitchFamily="34" charset="0"/>
              </a:rPr>
              <a:t>And Jesus replied, “I assure you, today you will be with me in paradise.”</a:t>
            </a:r>
          </a:p>
        </p:txBody>
      </p:sp>
      <p:sp>
        <p:nvSpPr>
          <p:cNvPr id="8" name="Rectangle 7"/>
          <p:cNvSpPr/>
          <p:nvPr/>
        </p:nvSpPr>
        <p:spPr>
          <a:xfrm>
            <a:off x="2103120" y="3333750"/>
            <a:ext cx="4572000" cy="784830"/>
          </a:xfrm>
          <a:prstGeom prst="rect">
            <a:avLst/>
          </a:prstGeom>
        </p:spPr>
        <p:txBody>
          <a:bodyPr>
            <a:spAutoFit/>
          </a:bodyPr>
          <a:lstStyle/>
          <a:p>
            <a:pPr algn="ctr"/>
            <a:r>
              <a:rPr lang="en-US" dirty="0" smtClean="0">
                <a:latin typeface="Augustus" pitchFamily="2" charset="0"/>
              </a:rPr>
              <a:t>Luke 23: 41-43</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200400" y="3257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5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Image may contain: one or more people, hat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08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1424285"/>
            <a:ext cx="7543800" cy="461665"/>
          </a:xfrm>
          <a:prstGeom prst="rect">
            <a:avLst/>
          </a:prstGeom>
        </p:spPr>
        <p:txBody>
          <a:bodyPr wrap="square">
            <a:spAutoFit/>
          </a:bodyPr>
          <a:lstStyle/>
          <a:p>
            <a:pPr algn="ctr"/>
            <a:r>
              <a:rPr lang="en-US" sz="2400" dirty="0" smtClean="0">
                <a:latin typeface="Augustus" pitchFamily="2" charset="0"/>
              </a:rPr>
              <a:t>What Happens When You accept it</a:t>
            </a:r>
            <a:endParaRPr lang="en-US" sz="2400" dirty="0"/>
          </a:p>
        </p:txBody>
      </p:sp>
      <p:cxnSp>
        <p:nvCxnSpPr>
          <p:cNvPr id="10" name="Straight Connector 9"/>
          <p:cNvCxnSpPr/>
          <p:nvPr/>
        </p:nvCxnSpPr>
        <p:spPr>
          <a:xfrm>
            <a:off x="3043646" y="19621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24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18445"/>
            <a:ext cx="8305800" cy="1077218"/>
          </a:xfrm>
          <a:prstGeom prst="rect">
            <a:avLst/>
          </a:prstGeom>
          <a:noFill/>
        </p:spPr>
        <p:txBody>
          <a:bodyPr wrap="square" rtlCol="0">
            <a:spAutoFit/>
          </a:bodyPr>
          <a:lstStyle/>
          <a:p>
            <a:pPr algn="ctr"/>
            <a:r>
              <a:rPr lang="en-US" sz="3200" dirty="0">
                <a:latin typeface="Segoe UI Semibold" panose="020B0702040204020203" pitchFamily="34" charset="0"/>
              </a:rPr>
              <a:t>GOD’S MERCY </a:t>
            </a:r>
            <a:r>
              <a:rPr lang="en-US" sz="3200" dirty="0" smtClean="0">
                <a:latin typeface="Segoe UI Semibold" panose="020B0702040204020203" pitchFamily="34" charset="0"/>
              </a:rPr>
              <a:t/>
            </a:r>
            <a:br>
              <a:rPr lang="en-US" sz="3200" dirty="0" smtClean="0">
                <a:latin typeface="Segoe UI Semibold" panose="020B0702040204020203" pitchFamily="34" charset="0"/>
              </a:rPr>
            </a:br>
            <a:r>
              <a:rPr lang="en-US" sz="3200" dirty="0" smtClean="0">
                <a:latin typeface="Segoe UI Semibold" panose="020B0702040204020203" pitchFamily="34" charset="0"/>
              </a:rPr>
              <a:t>will save me for eternity</a:t>
            </a:r>
            <a:endParaRPr lang="en-US" sz="2800" dirty="0">
              <a:latin typeface="Segoe UI Semibold" panose="020B0702040204020203" pitchFamily="34" charset="0"/>
            </a:endParaRPr>
          </a:p>
        </p:txBody>
      </p:sp>
      <p:sp>
        <p:nvSpPr>
          <p:cNvPr id="8" name="Rectangle 7"/>
          <p:cNvSpPr/>
          <p:nvPr/>
        </p:nvSpPr>
        <p:spPr>
          <a:xfrm>
            <a:off x="762000" y="1424285"/>
            <a:ext cx="7543800" cy="461665"/>
          </a:xfrm>
          <a:prstGeom prst="rect">
            <a:avLst/>
          </a:prstGeom>
        </p:spPr>
        <p:txBody>
          <a:bodyPr wrap="square">
            <a:spAutoFit/>
          </a:bodyPr>
          <a:lstStyle/>
          <a:p>
            <a:pPr algn="ctr"/>
            <a:r>
              <a:rPr lang="en-US" sz="2400" dirty="0" smtClean="0">
                <a:latin typeface="Augustus" pitchFamily="2" charset="0"/>
              </a:rPr>
              <a:t>What Happens When You accept it</a:t>
            </a:r>
            <a:endParaRPr lang="en-US" sz="2400" dirty="0"/>
          </a:p>
        </p:txBody>
      </p:sp>
      <p:cxnSp>
        <p:nvCxnSpPr>
          <p:cNvPr id="10" name="Straight Connector 9"/>
          <p:cNvCxnSpPr/>
          <p:nvPr/>
        </p:nvCxnSpPr>
        <p:spPr>
          <a:xfrm>
            <a:off x="3043646" y="19621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249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123950"/>
            <a:ext cx="7696200" cy="2862322"/>
          </a:xfrm>
          <a:prstGeom prst="rect">
            <a:avLst/>
          </a:prstGeom>
          <a:noFill/>
        </p:spPr>
        <p:txBody>
          <a:bodyPr wrap="square" rtlCol="0">
            <a:spAutoFit/>
          </a:bodyPr>
          <a:lstStyle/>
          <a:p>
            <a:pPr algn="ctr"/>
            <a:r>
              <a:rPr lang="en-US" sz="2000" dirty="0">
                <a:latin typeface="Segoe UI Semibold" panose="020B0702040204020203" pitchFamily="34" charset="0"/>
              </a:rPr>
              <a:t>“I am the resurrection and the life! Whoever believes in me,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even </a:t>
            </a:r>
            <a:r>
              <a:rPr lang="en-US" sz="2000" dirty="0">
                <a:latin typeface="Segoe UI Semibold" panose="020B0702040204020203" pitchFamily="34" charset="0"/>
              </a:rPr>
              <a:t>though he dies, will live again!”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Augustus" pitchFamily="2" charset="0"/>
              </a:rPr>
              <a:t>John 11:25</a:t>
            </a:r>
          </a:p>
          <a:p>
            <a:pPr algn="ctr"/>
            <a:r>
              <a:rPr lang="en-US" sz="2000" dirty="0" smtClean="0">
                <a:latin typeface="Augustus" pitchFamily="2" charset="0"/>
              </a:rPr>
              <a:t> </a:t>
            </a:r>
            <a:endParaRPr lang="en-US" sz="2000" dirty="0">
              <a:latin typeface="Augustus" pitchFamily="2" charset="0"/>
            </a:endParaRPr>
          </a:p>
          <a:p>
            <a:pPr algn="ctr"/>
            <a:r>
              <a:rPr lang="en-US" sz="2000" dirty="0">
                <a:latin typeface="Segoe UI Semibold" panose="020B0702040204020203" pitchFamily="34" charset="0"/>
              </a:rPr>
              <a:t>“Anyone who asks for mercy from the Lord </a:t>
            </a:r>
            <a:endParaRPr lang="en-US" sz="2000" dirty="0" smtClean="0">
              <a:latin typeface="Segoe UI Semibold" panose="020B0702040204020203" pitchFamily="34" charset="0"/>
            </a:endParaRPr>
          </a:p>
          <a:p>
            <a:pPr algn="ctr"/>
            <a:r>
              <a:rPr lang="en-US" sz="2000" dirty="0" smtClean="0">
                <a:latin typeface="Segoe UI Semibold" panose="020B0702040204020203" pitchFamily="34" charset="0"/>
              </a:rPr>
              <a:t>shall </a:t>
            </a:r>
            <a:r>
              <a:rPr lang="en-US" sz="2000" dirty="0">
                <a:latin typeface="Segoe UI Semibold" panose="020B0702040204020203" pitchFamily="34" charset="0"/>
              </a:rPr>
              <a:t>have it and shall be saved.”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Augustus" pitchFamily="2" charset="0"/>
              </a:rPr>
              <a:t>Acts </a:t>
            </a:r>
            <a:r>
              <a:rPr lang="en-US" sz="2000" dirty="0">
                <a:latin typeface="Augustus" pitchFamily="2" charset="0"/>
              </a:rPr>
              <a:t>2:21 </a:t>
            </a:r>
            <a:r>
              <a:rPr lang="en-US" sz="2000" dirty="0" smtClean="0">
                <a:latin typeface="Augustus" pitchFamily="2" charset="0"/>
              </a:rPr>
              <a:t> </a:t>
            </a:r>
            <a:endParaRPr lang="en-US" sz="2000" dirty="0">
              <a:latin typeface="Augustus" pitchFamily="2" charset="0"/>
            </a:endParaRPr>
          </a:p>
          <a:p>
            <a:pPr algn="ct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 </a:t>
            </a:r>
            <a:endParaRPr lang="en-US" sz="2000" dirty="0">
              <a:latin typeface="Segoe UI Semibold" panose="020B0702040204020203" pitchFamily="34" charset="0"/>
            </a:endParaRPr>
          </a:p>
        </p:txBody>
      </p:sp>
    </p:spTree>
    <p:extLst>
      <p:ext uri="{BB962C8B-B14F-4D97-AF65-F5344CB8AC3E}">
        <p14:creationId xmlns:p14="http://schemas.microsoft.com/office/powerpoint/2010/main" val="4093626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61950"/>
            <a:ext cx="7696200" cy="4401205"/>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Segoe UI Semibold" panose="020B0702040204020203" pitchFamily="34" charset="0"/>
              </a:rPr>
              <a:t>A-Accept</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For all have sinned and come short of the glory of God</a:t>
            </a:r>
            <a:br>
              <a:rPr lang="en-US" sz="2000" dirty="0" smtClean="0">
                <a:latin typeface="Segoe UI Semibold" panose="020B0702040204020203" pitchFamily="34" charset="0"/>
              </a:rPr>
            </a:br>
            <a:r>
              <a:rPr lang="en-US" sz="2000" dirty="0" smtClean="0">
                <a:latin typeface="Augustus" pitchFamily="2" charset="0"/>
              </a:rPr>
              <a:t>Romans 3:23</a:t>
            </a:r>
          </a:p>
          <a:p>
            <a:pPr algn="ctr"/>
            <a:endParaRPr lang="en-US" sz="2000" dirty="0" smtClean="0">
              <a:latin typeface="Augustus" pitchFamily="2" charset="0"/>
            </a:endParaRPr>
          </a:p>
          <a:p>
            <a:pPr algn="ctr"/>
            <a:r>
              <a:rPr lang="en-US" sz="2000" b="1" dirty="0" smtClean="0">
                <a:effectLst>
                  <a:outerShdw blurRad="38100" dist="38100" dir="2700000" algn="tl">
                    <a:srgbClr val="000000">
                      <a:alpha val="43137"/>
                    </a:srgbClr>
                  </a:outerShdw>
                </a:effectLst>
                <a:latin typeface="Segoe UI Semibold" panose="020B0702040204020203" pitchFamily="34" charset="0"/>
              </a:rPr>
              <a:t>B-Believe</a:t>
            </a:r>
            <a:r>
              <a:rPr lang="en-US" sz="2000" dirty="0" smtClean="0">
                <a:latin typeface="Augustus" pitchFamily="2" charset="0"/>
              </a:rPr>
              <a:t> </a:t>
            </a:r>
            <a:endParaRPr lang="en-US" sz="2000" dirty="0">
              <a:latin typeface="Augustus" pitchFamily="2" charset="0"/>
            </a:endParaRPr>
          </a:p>
          <a:p>
            <a:pPr algn="ctr"/>
            <a:r>
              <a:rPr lang="en-US" sz="2000" dirty="0">
                <a:latin typeface="Segoe UI Semibold" panose="020B0702040204020203" pitchFamily="34" charset="0"/>
              </a:rPr>
              <a:t>“Believe in the Lord Jesus and you will be saved </a:t>
            </a: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Augustus" pitchFamily="2" charset="0"/>
              </a:rPr>
              <a:t>Acts 16:31 </a:t>
            </a:r>
            <a:br>
              <a:rPr lang="en-US" sz="2000" dirty="0" smtClean="0">
                <a:latin typeface="Augustus" pitchFamily="2" charset="0"/>
              </a:rPr>
            </a:br>
            <a:r>
              <a:rPr lang="en-US" sz="2000" dirty="0" smtClean="0">
                <a:latin typeface="Augustus" pitchFamily="2" charset="0"/>
              </a:rPr>
              <a:t/>
            </a:r>
            <a:br>
              <a:rPr lang="en-US" sz="2000" dirty="0" smtClean="0">
                <a:latin typeface="Augustus" pitchFamily="2" charset="0"/>
              </a:rPr>
            </a:br>
            <a:r>
              <a:rPr lang="en-US" sz="2000" b="1" dirty="0" smtClean="0">
                <a:effectLst>
                  <a:outerShdw blurRad="38100" dist="38100" dir="2700000" algn="tl">
                    <a:srgbClr val="000000">
                      <a:alpha val="43137"/>
                    </a:srgbClr>
                  </a:outerShdw>
                </a:effectLst>
                <a:latin typeface="Segoe UI Semibold" panose="020B0702040204020203" pitchFamily="34" charset="0"/>
              </a:rPr>
              <a:t>C-Confess</a:t>
            </a:r>
            <a:br>
              <a:rPr lang="en-US" sz="2000" b="1" dirty="0" smtClean="0">
                <a:effectLst>
                  <a:outerShdw blurRad="38100" dist="38100" dir="2700000" algn="tl">
                    <a:srgbClr val="000000">
                      <a:alpha val="43137"/>
                    </a:srgbClr>
                  </a:outerShdw>
                </a:effectLst>
                <a:latin typeface="Segoe UI Semibold" panose="020B0702040204020203" pitchFamily="34" charset="0"/>
              </a:rPr>
            </a:br>
            <a:r>
              <a:rPr lang="en-US" sz="2000" b="1" dirty="0" smtClean="0">
                <a:latin typeface="Segoe UI Semibold" panose="020B0702040204020203" pitchFamily="34" charset="0"/>
              </a:rPr>
              <a:t>I</a:t>
            </a:r>
            <a:r>
              <a:rPr lang="en-US" sz="2000" dirty="0" smtClean="0">
                <a:latin typeface="Segoe UI Semibold" panose="020B0702040204020203" pitchFamily="34" charset="0"/>
              </a:rPr>
              <a:t>f </a:t>
            </a:r>
            <a:r>
              <a:rPr lang="en-US" sz="2000" dirty="0">
                <a:latin typeface="Segoe UI Semibold" panose="020B0702040204020203" pitchFamily="34" charset="0"/>
              </a:rPr>
              <a:t>you confess with your mouth Jesus as Lord, and believe in your heart that God raised Him from the dead, you will be </a:t>
            </a:r>
            <a:r>
              <a:rPr lang="en-US" sz="2000" dirty="0" smtClean="0">
                <a:latin typeface="Segoe UI Semibold" panose="020B0702040204020203" pitchFamily="34" charset="0"/>
              </a:rPr>
              <a:t>saved </a:t>
            </a:r>
            <a:r>
              <a:rPr lang="en-US" sz="2000" dirty="0" smtClean="0">
                <a:latin typeface="Augustus" pitchFamily="2" charset="0"/>
              </a:rPr>
              <a:t>Romans 10:9</a:t>
            </a:r>
            <a:endParaRPr lang="en-US" sz="2000" dirty="0">
              <a:latin typeface="Segoe UI Semibold" panose="020B0702040204020203" pitchFamily="34" charset="0"/>
            </a:endParaRPr>
          </a:p>
          <a:p>
            <a:pPr algn="ctr"/>
            <a:r>
              <a:rPr lang="en-US" sz="2000" dirty="0" smtClean="0">
                <a:latin typeface="Segoe UI Semibold" panose="020B0702040204020203" pitchFamily="34" charset="0"/>
              </a:rPr>
              <a:t/>
            </a:r>
            <a:br>
              <a:rPr lang="en-US" sz="2000" dirty="0" smtClean="0">
                <a:latin typeface="Segoe UI Semibold" panose="020B0702040204020203" pitchFamily="34" charset="0"/>
              </a:rPr>
            </a:br>
            <a:r>
              <a:rPr lang="en-US" sz="2000" dirty="0" smtClean="0">
                <a:latin typeface="Segoe UI Semibold" panose="020B0702040204020203" pitchFamily="34" charset="0"/>
              </a:rPr>
              <a:t> </a:t>
            </a:r>
            <a:endParaRPr lang="en-US" sz="2000" dirty="0">
              <a:latin typeface="Segoe UI Semibold" panose="020B0702040204020203" pitchFamily="34" charset="0"/>
            </a:endParaRPr>
          </a:p>
        </p:txBody>
      </p:sp>
    </p:spTree>
    <p:extLst>
      <p:ext uri="{BB962C8B-B14F-4D97-AF65-F5344CB8AC3E}">
        <p14:creationId xmlns:p14="http://schemas.microsoft.com/office/powerpoint/2010/main" val="2714137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742950"/>
            <a:ext cx="3200400"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ugustus" pitchFamily="2" charset="0"/>
              </a:rPr>
              <a:t>HAPPY</a:t>
            </a:r>
            <a:endParaRPr lang="en-US" sz="2800" dirty="0">
              <a:latin typeface="Augustus" pitchFamily="2" charset="0"/>
            </a:endParaRPr>
          </a:p>
        </p:txBody>
      </p:sp>
      <p:sp>
        <p:nvSpPr>
          <p:cNvPr id="5" name="TextBox 4"/>
          <p:cNvSpPr txBox="1"/>
          <p:nvPr/>
        </p:nvSpPr>
        <p:spPr>
          <a:xfrm>
            <a:off x="2286000" y="1809367"/>
            <a:ext cx="5029200" cy="1446550"/>
          </a:xfrm>
          <a:prstGeom prst="rect">
            <a:avLst/>
          </a:prstGeom>
          <a:noFill/>
        </p:spPr>
        <p:txBody>
          <a:bodyPr wrap="square" rtlCol="0">
            <a:spAutoFit/>
          </a:bodyPr>
          <a:lstStyle/>
          <a:p>
            <a:r>
              <a:rPr lang="en-US" sz="8800" dirty="0" smtClean="0">
                <a:effectLst>
                  <a:outerShdw blurRad="38100" dist="38100" dir="2700000" algn="tl">
                    <a:srgbClr val="000000">
                      <a:alpha val="43137"/>
                    </a:srgbClr>
                  </a:outerShdw>
                </a:effectLst>
                <a:latin typeface="Augustus" pitchFamily="2" charset="0"/>
              </a:rPr>
              <a:t>EASTER</a:t>
            </a:r>
            <a:endParaRPr lang="en-US" sz="9600" dirty="0">
              <a:effectLst>
                <a:outerShdw blurRad="38100" dist="38100" dir="2700000" algn="tl">
                  <a:srgbClr val="000000">
                    <a:alpha val="43137"/>
                  </a:srgbClr>
                </a:outerShdw>
              </a:effectLst>
              <a:latin typeface="Augustus" pitchFamily="2" charset="0"/>
            </a:endParaRPr>
          </a:p>
        </p:txBody>
      </p:sp>
      <p:cxnSp>
        <p:nvCxnSpPr>
          <p:cNvPr id="6" name="Straight Connector 5"/>
          <p:cNvCxnSpPr/>
          <p:nvPr/>
        </p:nvCxnSpPr>
        <p:spPr>
          <a:xfrm>
            <a:off x="3124200" y="17335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79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165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03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55245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0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5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361950"/>
            <a:ext cx="3200400" cy="1877437"/>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ugustus" pitchFamily="2" charset="0"/>
              </a:rPr>
              <a:t>Easter</a:t>
            </a:r>
            <a:r>
              <a:rPr lang="en-US" sz="2800" dirty="0" smtClean="0">
                <a:latin typeface="Augustus" pitchFamily="2" charset="0"/>
              </a:rPr>
              <a:t/>
            </a:r>
            <a:br>
              <a:rPr lang="en-US" sz="2800" dirty="0" smtClean="0">
                <a:latin typeface="Augustus" pitchFamily="2" charset="0"/>
              </a:rPr>
            </a:br>
            <a:r>
              <a:rPr lang="en-US" sz="2800" dirty="0" smtClean="0">
                <a:latin typeface="Augustus" pitchFamily="2" charset="0"/>
              </a:rPr>
              <a:t>A New Day of </a:t>
            </a:r>
            <a:br>
              <a:rPr lang="en-US" sz="2800" dirty="0" smtClean="0">
                <a:latin typeface="Augustus" pitchFamily="2" charset="0"/>
              </a:rPr>
            </a:br>
            <a:endParaRPr lang="en-US" sz="2800" dirty="0">
              <a:latin typeface="Augustus" pitchFamily="2" charset="0"/>
            </a:endParaRPr>
          </a:p>
        </p:txBody>
      </p:sp>
      <p:sp>
        <p:nvSpPr>
          <p:cNvPr id="5" name="TextBox 4"/>
          <p:cNvSpPr txBox="1"/>
          <p:nvPr/>
        </p:nvSpPr>
        <p:spPr>
          <a:xfrm>
            <a:off x="2286000" y="1809367"/>
            <a:ext cx="5029200" cy="1446550"/>
          </a:xfrm>
          <a:prstGeom prst="rect">
            <a:avLst/>
          </a:prstGeom>
          <a:noFill/>
        </p:spPr>
        <p:txBody>
          <a:bodyPr wrap="square" rtlCol="0">
            <a:spAutoFit/>
          </a:bodyPr>
          <a:lstStyle/>
          <a:p>
            <a:r>
              <a:rPr lang="en-US" sz="8800" dirty="0" smtClean="0">
                <a:effectLst>
                  <a:outerShdw blurRad="38100" dist="38100" dir="2700000" algn="tl">
                    <a:srgbClr val="000000">
                      <a:alpha val="43137"/>
                    </a:srgbClr>
                  </a:outerShdw>
                </a:effectLst>
                <a:latin typeface="Augustus" pitchFamily="2" charset="0"/>
              </a:rPr>
              <a:t>Mercy</a:t>
            </a:r>
            <a:endParaRPr lang="en-US" sz="9600" dirty="0">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51851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428750"/>
            <a:ext cx="8305800" cy="2000548"/>
          </a:xfrm>
          <a:prstGeom prst="rect">
            <a:avLst/>
          </a:prstGeom>
          <a:noFill/>
        </p:spPr>
        <p:txBody>
          <a:bodyPr wrap="square" rtlCol="0">
            <a:spAutoFit/>
          </a:bodyPr>
          <a:lstStyle/>
          <a:p>
            <a:pPr algn="ctr"/>
            <a:r>
              <a:rPr lang="en-US" sz="3200" dirty="0" smtClean="0">
                <a:latin typeface="Segoe UI Semibold" panose="020B0702040204020203" pitchFamily="34" charset="0"/>
              </a:rPr>
              <a:t>Early on Sunday morning, as the new day was dawning, Mary Magdalene and the other Mary went out to visit the tomb</a:t>
            </a:r>
            <a:r>
              <a:rPr lang="en-US" sz="2800" dirty="0" smtClean="0">
                <a:latin typeface="Segoe UI Semibold" panose="020B0702040204020203" pitchFamily="34" charset="0"/>
              </a:rPr>
              <a:t>.</a:t>
            </a:r>
            <a:br>
              <a:rPr lang="en-US" sz="2800" dirty="0" smtClean="0">
                <a:latin typeface="Segoe UI Semibold" panose="020B0702040204020203" pitchFamily="34" charset="0"/>
              </a:rPr>
            </a:br>
            <a:endParaRPr lang="en-US" sz="2800" dirty="0">
              <a:latin typeface="Segoe UI Semibold" panose="020B0702040204020203" pitchFamily="34" charset="0"/>
            </a:endParaRPr>
          </a:p>
        </p:txBody>
      </p:sp>
      <p:sp>
        <p:nvSpPr>
          <p:cNvPr id="8" name="Rectangle 7"/>
          <p:cNvSpPr/>
          <p:nvPr/>
        </p:nvSpPr>
        <p:spPr>
          <a:xfrm>
            <a:off x="2133600" y="3219726"/>
            <a:ext cx="4572000" cy="815608"/>
          </a:xfrm>
          <a:prstGeom prst="rect">
            <a:avLst/>
          </a:prstGeom>
        </p:spPr>
        <p:txBody>
          <a:bodyPr>
            <a:spAutoFit/>
          </a:bodyPr>
          <a:lstStyle/>
          <a:p>
            <a:pPr algn="ctr"/>
            <a:r>
              <a:rPr lang="en-US" dirty="0" smtClean="0">
                <a:latin typeface="Augustus" pitchFamily="2" charset="0"/>
              </a:rPr>
              <a:t>Matthew 28:1</a:t>
            </a:r>
            <a:br>
              <a:rPr lang="en-US" dirty="0" smtClean="0">
                <a:latin typeface="Augustus" pitchFamily="2" charset="0"/>
              </a:rPr>
            </a:br>
            <a:r>
              <a:rPr lang="en-US" sz="900" dirty="0" smtClean="0">
                <a:latin typeface="Augustus" pitchFamily="2" charset="0"/>
              </a:rPr>
              <a:t>New Living Translation</a:t>
            </a:r>
            <a:r>
              <a:rPr lang="en-US" dirty="0" smtClean="0"/>
              <a:t/>
            </a:r>
            <a:br>
              <a:rPr lang="en-US" dirty="0" smtClean="0"/>
            </a:br>
            <a:endParaRPr lang="en-US" dirty="0"/>
          </a:p>
        </p:txBody>
      </p:sp>
      <p:cxnSp>
        <p:nvCxnSpPr>
          <p:cNvPr id="10" name="Straight Connector 9"/>
          <p:cNvCxnSpPr/>
          <p:nvPr/>
        </p:nvCxnSpPr>
        <p:spPr>
          <a:xfrm>
            <a:off x="3124200" y="318135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458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588</Words>
  <Application>Microsoft Office PowerPoint</Application>
  <PresentationFormat>On-screen Show (16:9)</PresentationFormat>
  <Paragraphs>93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15</cp:revision>
  <dcterms:created xsi:type="dcterms:W3CDTF">2017-03-30T01:08:57Z</dcterms:created>
  <dcterms:modified xsi:type="dcterms:W3CDTF">2017-04-13T18:47:48Z</dcterms:modified>
</cp:coreProperties>
</file>