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375" r:id="rId4"/>
    <p:sldId id="325" r:id="rId5"/>
    <p:sldId id="313" r:id="rId6"/>
    <p:sldId id="362" r:id="rId7"/>
    <p:sldId id="316" r:id="rId8"/>
    <p:sldId id="318" r:id="rId9"/>
    <p:sldId id="363" r:id="rId10"/>
    <p:sldId id="364" r:id="rId11"/>
    <p:sldId id="365" r:id="rId12"/>
    <p:sldId id="366" r:id="rId13"/>
    <p:sldId id="317" r:id="rId14"/>
    <p:sldId id="367" r:id="rId15"/>
    <p:sldId id="319" r:id="rId16"/>
    <p:sldId id="320" r:id="rId17"/>
    <p:sldId id="368" r:id="rId18"/>
    <p:sldId id="369" r:id="rId19"/>
    <p:sldId id="321" r:id="rId20"/>
    <p:sldId id="323" r:id="rId21"/>
    <p:sldId id="324" r:id="rId22"/>
    <p:sldId id="370" r:id="rId23"/>
    <p:sldId id="345" r:id="rId24"/>
    <p:sldId id="346" r:id="rId25"/>
    <p:sldId id="347" r:id="rId26"/>
    <p:sldId id="371" r:id="rId27"/>
    <p:sldId id="372" r:id="rId28"/>
    <p:sldId id="326"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83" autoAdjust="0"/>
    <p:restoredTop sz="94660"/>
  </p:normalViewPr>
  <p:slideViewPr>
    <p:cSldViewPr>
      <p:cViewPr varScale="1">
        <p:scale>
          <a:sx n="80" d="100"/>
          <a:sy n="80" d="100"/>
        </p:scale>
        <p:origin x="-1472"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27DF6C-8C3C-45F8-9F89-5D28DC8DF06B}" type="datetimeFigureOut">
              <a:rPr lang="en-US" smtClean="0"/>
              <a:t>11/5/15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9CD9A-26F9-4C08-A5B8-378E59071F62}" type="slidenum">
              <a:rPr lang="en-US" smtClean="0"/>
              <a:t>‹#›</a:t>
            </a:fld>
            <a:endParaRPr lang="en-US"/>
          </a:p>
        </p:txBody>
      </p:sp>
    </p:spTree>
    <p:extLst>
      <p:ext uri="{BB962C8B-B14F-4D97-AF65-F5344CB8AC3E}">
        <p14:creationId xmlns:p14="http://schemas.microsoft.com/office/powerpoint/2010/main" val="1841547686"/>
      </p:ext>
    </p:extLst>
  </p:cSld>
  <p:clrMapOvr>
    <a:masterClrMapping/>
  </p:clrMapOvr>
  <p:transition xmlns:p14="http://schemas.microsoft.com/office/powerpoint/2010/main" spd="slow">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7DF6C-8C3C-45F8-9F89-5D28DC8DF06B}" type="datetimeFigureOut">
              <a:rPr lang="en-US" smtClean="0"/>
              <a:t>11/5/15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9CD9A-26F9-4C08-A5B8-378E59071F62}" type="slidenum">
              <a:rPr lang="en-US" smtClean="0"/>
              <a:t>‹#›</a:t>
            </a:fld>
            <a:endParaRPr lang="en-US"/>
          </a:p>
        </p:txBody>
      </p:sp>
    </p:spTree>
    <p:extLst>
      <p:ext uri="{BB962C8B-B14F-4D97-AF65-F5344CB8AC3E}">
        <p14:creationId xmlns:p14="http://schemas.microsoft.com/office/powerpoint/2010/main" val="3989402195"/>
      </p:ext>
    </p:extLst>
  </p:cSld>
  <p:clrMapOvr>
    <a:masterClrMapping/>
  </p:clrMapOvr>
  <p:transition xmlns:p14="http://schemas.microsoft.com/office/powerpoint/2010/main" spd="slow">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7DF6C-8C3C-45F8-9F89-5D28DC8DF06B}" type="datetimeFigureOut">
              <a:rPr lang="en-US" smtClean="0"/>
              <a:t>11/5/15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9CD9A-26F9-4C08-A5B8-378E59071F62}" type="slidenum">
              <a:rPr lang="en-US" smtClean="0"/>
              <a:t>‹#›</a:t>
            </a:fld>
            <a:endParaRPr lang="en-US"/>
          </a:p>
        </p:txBody>
      </p:sp>
    </p:spTree>
    <p:extLst>
      <p:ext uri="{BB962C8B-B14F-4D97-AF65-F5344CB8AC3E}">
        <p14:creationId xmlns:p14="http://schemas.microsoft.com/office/powerpoint/2010/main" val="1323019824"/>
      </p:ext>
    </p:extLst>
  </p:cSld>
  <p:clrMapOvr>
    <a:masterClrMapping/>
  </p:clrMapOvr>
  <p:transition xmlns:p14="http://schemas.microsoft.com/office/powerpoint/2010/main" spd="slow">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7DF6C-8C3C-45F8-9F89-5D28DC8DF06B}" type="datetimeFigureOut">
              <a:rPr lang="en-US" smtClean="0"/>
              <a:t>11/5/15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9CD9A-26F9-4C08-A5B8-378E59071F62}" type="slidenum">
              <a:rPr lang="en-US" smtClean="0"/>
              <a:t>‹#›</a:t>
            </a:fld>
            <a:endParaRPr lang="en-US"/>
          </a:p>
        </p:txBody>
      </p:sp>
    </p:spTree>
    <p:extLst>
      <p:ext uri="{BB962C8B-B14F-4D97-AF65-F5344CB8AC3E}">
        <p14:creationId xmlns:p14="http://schemas.microsoft.com/office/powerpoint/2010/main" val="4008801611"/>
      </p:ext>
    </p:extLst>
  </p:cSld>
  <p:clrMapOvr>
    <a:masterClrMapping/>
  </p:clrMapOvr>
  <p:transition xmlns:p14="http://schemas.microsoft.com/office/powerpoint/2010/main" spd="slow">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27DF6C-8C3C-45F8-9F89-5D28DC8DF06B}" type="datetimeFigureOut">
              <a:rPr lang="en-US" smtClean="0"/>
              <a:t>11/5/15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E9CD9A-26F9-4C08-A5B8-378E59071F62}" type="slidenum">
              <a:rPr lang="en-US" smtClean="0"/>
              <a:t>‹#›</a:t>
            </a:fld>
            <a:endParaRPr lang="en-US"/>
          </a:p>
        </p:txBody>
      </p:sp>
    </p:spTree>
    <p:extLst>
      <p:ext uri="{BB962C8B-B14F-4D97-AF65-F5344CB8AC3E}">
        <p14:creationId xmlns:p14="http://schemas.microsoft.com/office/powerpoint/2010/main" val="2700356807"/>
      </p:ext>
    </p:extLst>
  </p:cSld>
  <p:clrMapOvr>
    <a:masterClrMapping/>
  </p:clrMapOvr>
  <p:transition xmlns:p14="http://schemas.microsoft.com/office/powerpoint/2010/main" spd="slow">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27DF6C-8C3C-45F8-9F89-5D28DC8DF06B}" type="datetimeFigureOut">
              <a:rPr lang="en-US" smtClean="0"/>
              <a:t>11/5/15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9CD9A-26F9-4C08-A5B8-378E59071F62}" type="slidenum">
              <a:rPr lang="en-US" smtClean="0"/>
              <a:t>‹#›</a:t>
            </a:fld>
            <a:endParaRPr lang="en-US"/>
          </a:p>
        </p:txBody>
      </p:sp>
    </p:spTree>
    <p:extLst>
      <p:ext uri="{BB962C8B-B14F-4D97-AF65-F5344CB8AC3E}">
        <p14:creationId xmlns:p14="http://schemas.microsoft.com/office/powerpoint/2010/main" val="1922788285"/>
      </p:ext>
    </p:extLst>
  </p:cSld>
  <p:clrMapOvr>
    <a:masterClrMapping/>
  </p:clrMapOvr>
  <p:transition xmlns:p14="http://schemas.microsoft.com/office/powerpoint/2010/main" spd="slow">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27DF6C-8C3C-45F8-9F89-5D28DC8DF06B}" type="datetimeFigureOut">
              <a:rPr lang="en-US" smtClean="0"/>
              <a:t>11/5/15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E9CD9A-26F9-4C08-A5B8-378E59071F62}" type="slidenum">
              <a:rPr lang="en-US" smtClean="0"/>
              <a:t>‹#›</a:t>
            </a:fld>
            <a:endParaRPr lang="en-US"/>
          </a:p>
        </p:txBody>
      </p:sp>
    </p:spTree>
    <p:extLst>
      <p:ext uri="{BB962C8B-B14F-4D97-AF65-F5344CB8AC3E}">
        <p14:creationId xmlns:p14="http://schemas.microsoft.com/office/powerpoint/2010/main" val="2794846213"/>
      </p:ext>
    </p:extLst>
  </p:cSld>
  <p:clrMapOvr>
    <a:masterClrMapping/>
  </p:clrMapOvr>
  <p:transition xmlns:p14="http://schemas.microsoft.com/office/powerpoint/2010/main" spd="slow">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27DF6C-8C3C-45F8-9F89-5D28DC8DF06B}" type="datetimeFigureOut">
              <a:rPr lang="en-US" smtClean="0"/>
              <a:t>11/5/15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E9CD9A-26F9-4C08-A5B8-378E59071F62}" type="slidenum">
              <a:rPr lang="en-US" smtClean="0"/>
              <a:t>‹#›</a:t>
            </a:fld>
            <a:endParaRPr lang="en-US"/>
          </a:p>
        </p:txBody>
      </p:sp>
    </p:spTree>
    <p:extLst>
      <p:ext uri="{BB962C8B-B14F-4D97-AF65-F5344CB8AC3E}">
        <p14:creationId xmlns:p14="http://schemas.microsoft.com/office/powerpoint/2010/main" val="1733158348"/>
      </p:ext>
    </p:extLst>
  </p:cSld>
  <p:clrMapOvr>
    <a:masterClrMapping/>
  </p:clrMapOvr>
  <p:transition xmlns:p14="http://schemas.microsoft.com/office/powerpoint/2010/main" spd="slow">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7DF6C-8C3C-45F8-9F89-5D28DC8DF06B}" type="datetimeFigureOut">
              <a:rPr lang="en-US" smtClean="0"/>
              <a:t>11/5/15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E9CD9A-26F9-4C08-A5B8-378E59071F62}" type="slidenum">
              <a:rPr lang="en-US" smtClean="0"/>
              <a:t>‹#›</a:t>
            </a:fld>
            <a:endParaRPr lang="en-US"/>
          </a:p>
        </p:txBody>
      </p:sp>
    </p:spTree>
    <p:extLst>
      <p:ext uri="{BB962C8B-B14F-4D97-AF65-F5344CB8AC3E}">
        <p14:creationId xmlns:p14="http://schemas.microsoft.com/office/powerpoint/2010/main" val="2901113044"/>
      </p:ext>
    </p:extLst>
  </p:cSld>
  <p:clrMapOvr>
    <a:masterClrMapping/>
  </p:clrMapOvr>
  <p:transition xmlns:p14="http://schemas.microsoft.com/office/powerpoint/2010/main" spd="slow">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7DF6C-8C3C-45F8-9F89-5D28DC8DF06B}" type="datetimeFigureOut">
              <a:rPr lang="en-US" smtClean="0"/>
              <a:t>11/5/15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9CD9A-26F9-4C08-A5B8-378E59071F62}" type="slidenum">
              <a:rPr lang="en-US" smtClean="0"/>
              <a:t>‹#›</a:t>
            </a:fld>
            <a:endParaRPr lang="en-US"/>
          </a:p>
        </p:txBody>
      </p:sp>
    </p:spTree>
    <p:extLst>
      <p:ext uri="{BB962C8B-B14F-4D97-AF65-F5344CB8AC3E}">
        <p14:creationId xmlns:p14="http://schemas.microsoft.com/office/powerpoint/2010/main" val="2986365252"/>
      </p:ext>
    </p:extLst>
  </p:cSld>
  <p:clrMapOvr>
    <a:masterClrMapping/>
  </p:clrMapOvr>
  <p:transition xmlns:p14="http://schemas.microsoft.com/office/powerpoint/2010/main" spd="slow">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27DF6C-8C3C-45F8-9F89-5D28DC8DF06B}" type="datetimeFigureOut">
              <a:rPr lang="en-US" smtClean="0"/>
              <a:t>11/5/15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E9CD9A-26F9-4C08-A5B8-378E59071F62}" type="slidenum">
              <a:rPr lang="en-US" smtClean="0"/>
              <a:t>‹#›</a:t>
            </a:fld>
            <a:endParaRPr lang="en-US"/>
          </a:p>
        </p:txBody>
      </p:sp>
    </p:spTree>
    <p:extLst>
      <p:ext uri="{BB962C8B-B14F-4D97-AF65-F5344CB8AC3E}">
        <p14:creationId xmlns:p14="http://schemas.microsoft.com/office/powerpoint/2010/main" val="1257696515"/>
      </p:ext>
    </p:extLst>
  </p:cSld>
  <p:clrMapOvr>
    <a:masterClrMapping/>
  </p:clrMapOvr>
  <p:transition xmlns:p14="http://schemas.microsoft.com/office/powerpoint/2010/main" spd="slow">
    <p:randomBa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727DF6C-8C3C-45F8-9F89-5D28DC8DF06B}" type="datetimeFigureOut">
              <a:rPr lang="en-US" smtClean="0"/>
              <a:t>11/5/15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9E9CD9A-26F9-4C08-A5B8-378E59071F62}" type="slidenum">
              <a:rPr lang="en-US" smtClean="0"/>
              <a:t>‹#›</a:t>
            </a:fld>
            <a:endParaRPr lang="en-US"/>
          </a:p>
        </p:txBody>
      </p:sp>
    </p:spTree>
    <p:extLst>
      <p:ext uri="{BB962C8B-B14F-4D97-AF65-F5344CB8AC3E}">
        <p14:creationId xmlns:p14="http://schemas.microsoft.com/office/powerpoint/2010/main" val="4086251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randomBa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290" r="17895"/>
          <a:stretch/>
        </p:blipFill>
        <p:spPr bwMode="auto">
          <a:xfrm>
            <a:off x="1" y="-18832"/>
            <a:ext cx="9143999" cy="5162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209"/>
          <a:stretch/>
        </p:blipFill>
        <p:spPr bwMode="auto">
          <a:xfrm>
            <a:off x="3465" y="-19050"/>
            <a:ext cx="9143999" cy="5162550"/>
          </a:xfrm>
          <a:prstGeom prst="rect">
            <a:avLst/>
          </a:prstGeom>
          <a:noFill/>
          <a:ln>
            <a:noFill/>
          </a:ln>
          <a:effectLst>
            <a:outerShdw dist="35921" dir="2700000" sx="1000" sy="1000" algn="ctr" rotWithShape="0">
              <a:schemeClr val="bg2">
                <a:alpha val="89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60" t="26199" r="9754"/>
          <a:stretch/>
        </p:blipFill>
        <p:spPr bwMode="auto">
          <a:xfrm>
            <a:off x="0" y="-18833"/>
            <a:ext cx="3657600" cy="5211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 y="971550"/>
            <a:ext cx="8382000" cy="2431435"/>
          </a:xfrm>
          <a:prstGeom prst="rect">
            <a:avLst/>
          </a:prstGeom>
          <a:noFill/>
        </p:spPr>
        <p:txBody>
          <a:bodyPr wrap="square" lIns="91440" tIns="45720" rIns="91440" bIns="45720">
            <a:spAutoFit/>
          </a:bodyPr>
          <a:lstStyle/>
          <a:p>
            <a:pPr algn="ctr"/>
            <a:r>
              <a:rPr lang="en-US" sz="72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Where</a:t>
            </a:r>
            <a:r>
              <a:rPr lang="en-US" sz="80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 Jesus  </a:t>
            </a:r>
            <a:r>
              <a:rPr lang="en-US" sz="72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Walked</a:t>
            </a:r>
            <a:endParaRPr lang="en-US" sz="7200" b="1"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sp>
        <p:nvSpPr>
          <p:cNvPr id="5" name="Rectangle 4"/>
          <p:cNvSpPr/>
          <p:nvPr/>
        </p:nvSpPr>
        <p:spPr>
          <a:xfrm>
            <a:off x="1676400" y="3407864"/>
            <a:ext cx="6553200" cy="584775"/>
          </a:xfrm>
          <a:prstGeom prst="rect">
            <a:avLst/>
          </a:prstGeom>
          <a:noFill/>
          <a:effectLst>
            <a:softEdge rad="127000"/>
          </a:effectLst>
        </p:spPr>
        <p:txBody>
          <a:bodyPr wrap="square" lIns="91440" tIns="45720" rIns="91440" bIns="45720">
            <a:spAutoFit/>
          </a:bodyPr>
          <a:lstStyle/>
          <a:p>
            <a:pPr algn="ctr"/>
            <a:r>
              <a:rPr lang="en-US" sz="3200" b="1" dirty="0" smtClean="0">
                <a:ln w="1905"/>
                <a:solidFill>
                  <a:schemeClr val="accent6">
                    <a:lumMod val="50000"/>
                  </a:schemeClr>
                </a:solidFill>
                <a:effectLst>
                  <a:glow rad="114300">
                    <a:srgbClr val="CC9900">
                      <a:alpha val="40000"/>
                    </a:srgbClr>
                  </a:glow>
                  <a:innerShdw blurRad="69850" dist="43180" dir="5400000">
                    <a:srgbClr val="000000">
                      <a:alpha val="65000"/>
                    </a:srgbClr>
                  </a:innerShdw>
                </a:effectLst>
              </a:rPr>
              <a:t>40 days in the footsteps of Christ</a:t>
            </a:r>
            <a:endParaRPr lang="en-US" sz="3200" b="1" dirty="0">
              <a:ln w="1905"/>
              <a:solidFill>
                <a:schemeClr val="accent6">
                  <a:lumMod val="50000"/>
                </a:schemeClr>
              </a:solidFill>
              <a:effectLst>
                <a:glow rad="114300">
                  <a:srgbClr val="CC9900">
                    <a:alpha val="40000"/>
                  </a:srgbClr>
                </a:glow>
                <a:innerShdw blurRad="69850" dist="43180" dir="5400000">
                  <a:srgbClr val="000000">
                    <a:alpha val="65000"/>
                  </a:srgbClr>
                </a:innerShdw>
              </a:effectLst>
            </a:endParaRPr>
          </a:p>
        </p:txBody>
      </p:sp>
    </p:spTree>
    <p:extLst>
      <p:ext uri="{BB962C8B-B14F-4D97-AF65-F5344CB8AC3E}">
        <p14:creationId xmlns:p14="http://schemas.microsoft.com/office/powerpoint/2010/main" val="362535106"/>
      </p:ext>
    </p:extLst>
  </p:cSld>
  <p:clrMapOvr>
    <a:masterClrMapping/>
  </p:clrMapOvr>
  <p:transition xmlns:p14="http://schemas.microsoft.com/office/powerpoint/2010/main" spd="slow">
    <p:randomBar/>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309254" y="593721"/>
            <a:ext cx="6400800" cy="584775"/>
          </a:xfrm>
          <a:prstGeom prst="rect">
            <a:avLst/>
          </a:prstGeom>
          <a:noFill/>
        </p:spPr>
        <p:txBody>
          <a:bodyPr wrap="square" lIns="91440" tIns="45720" rIns="91440" bIns="45720">
            <a:spAutoFit/>
          </a:bodyPr>
          <a:lstStyle/>
          <a:p>
            <a:pPr algn="ctr"/>
            <a:r>
              <a:rPr lang="en-US" sz="32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Judas of Galilee</a:t>
            </a:r>
            <a:endParaRPr lang="en-US" sz="3200" b="1"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81150"/>
            <a:ext cx="2743200" cy="1858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57600" y="1276350"/>
            <a:ext cx="4602814" cy="2677656"/>
          </a:xfrm>
          <a:prstGeom prst="rect">
            <a:avLst/>
          </a:prstGeom>
          <a:noFill/>
        </p:spPr>
        <p:txBody>
          <a:bodyPr wrap="square" rtlCol="0">
            <a:spAutoFit/>
          </a:bodyPr>
          <a:lstStyle/>
          <a:p>
            <a:r>
              <a:rPr lang="en-US" sz="2800" dirty="0">
                <a:solidFill>
                  <a:srgbClr val="663300"/>
                </a:solidFill>
              </a:rPr>
              <a:t>After him, at the time of the census, there was Judas of Galilee. He got people to follow him, but he was killed, too, and all his followers were scattered.</a:t>
            </a:r>
          </a:p>
        </p:txBody>
      </p:sp>
      <p:sp>
        <p:nvSpPr>
          <p:cNvPr id="7" name="TextBox 6"/>
          <p:cNvSpPr txBox="1"/>
          <p:nvPr/>
        </p:nvSpPr>
        <p:spPr>
          <a:xfrm>
            <a:off x="6303817" y="3562350"/>
            <a:ext cx="2154383" cy="646331"/>
          </a:xfrm>
          <a:prstGeom prst="rect">
            <a:avLst/>
          </a:prstGeom>
          <a:noFill/>
        </p:spPr>
        <p:txBody>
          <a:bodyPr wrap="square" rtlCol="0">
            <a:spAutoFit/>
          </a:bodyPr>
          <a:lstStyle/>
          <a:p>
            <a:r>
              <a:rPr lang="en-US" sz="2400" b="1" dirty="0" smtClean="0">
                <a:solidFill>
                  <a:srgbClr val="663300"/>
                </a:solidFill>
              </a:rPr>
              <a:t>Acts 5:37</a:t>
            </a:r>
            <a:br>
              <a:rPr lang="en-US" sz="2400" b="1" dirty="0" smtClean="0">
                <a:solidFill>
                  <a:srgbClr val="663300"/>
                </a:solidFill>
              </a:rPr>
            </a:br>
            <a:r>
              <a:rPr lang="en-US" sz="1200" dirty="0" smtClean="0">
                <a:solidFill>
                  <a:srgbClr val="663300"/>
                </a:solidFill>
              </a:rPr>
              <a:t>New </a:t>
            </a:r>
            <a:r>
              <a:rPr lang="en-US" sz="1200" dirty="0">
                <a:solidFill>
                  <a:srgbClr val="663300"/>
                </a:solidFill>
              </a:rPr>
              <a:t>Living </a:t>
            </a:r>
            <a:r>
              <a:rPr lang="en-US" sz="1200" dirty="0" smtClean="0">
                <a:solidFill>
                  <a:srgbClr val="663300"/>
                </a:solidFill>
              </a:rPr>
              <a:t>Translation</a:t>
            </a:r>
            <a:endParaRPr lang="en-US" sz="2400" dirty="0">
              <a:solidFill>
                <a:srgbClr val="663300"/>
              </a:solidFill>
            </a:endParaRPr>
          </a:p>
        </p:txBody>
      </p:sp>
    </p:spTree>
    <p:extLst>
      <p:ext uri="{BB962C8B-B14F-4D97-AF65-F5344CB8AC3E}">
        <p14:creationId xmlns:p14="http://schemas.microsoft.com/office/powerpoint/2010/main" val="543922633"/>
      </p:ext>
    </p:extLst>
  </p:cSld>
  <p:clrMapOvr>
    <a:masterClrMapping/>
  </p:clrMapOvr>
  <p:transition xmlns:p14="http://schemas.microsoft.com/office/powerpoint/2010/main" spd="slow">
    <p:randomBa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33109" y="3339762"/>
            <a:ext cx="3321628" cy="677108"/>
          </a:xfrm>
          <a:prstGeom prst="rect">
            <a:avLst/>
          </a:prstGeom>
          <a:noFill/>
        </p:spPr>
        <p:txBody>
          <a:bodyPr wrap="square" rtlCol="0">
            <a:spAutoFit/>
          </a:bodyPr>
          <a:lstStyle/>
          <a:p>
            <a:pPr algn="r"/>
            <a:r>
              <a:rPr lang="en-US" sz="2400" b="1" dirty="0" smtClean="0">
                <a:solidFill>
                  <a:srgbClr val="663300"/>
                </a:solidFill>
              </a:rPr>
              <a:t>John 18:2-3</a:t>
            </a:r>
            <a:br>
              <a:rPr lang="en-US" sz="2400" b="1" dirty="0" smtClean="0">
                <a:solidFill>
                  <a:srgbClr val="663300"/>
                </a:solidFill>
              </a:rPr>
            </a:br>
            <a:r>
              <a:rPr lang="en-US" sz="1400" dirty="0" smtClean="0">
                <a:solidFill>
                  <a:srgbClr val="663300"/>
                </a:solidFill>
              </a:rPr>
              <a:t>New Living Translation</a:t>
            </a:r>
            <a:endParaRPr lang="en-US" sz="2400" dirty="0">
              <a:solidFill>
                <a:srgbClr val="663300"/>
              </a:solidFill>
            </a:endParaRPr>
          </a:p>
        </p:txBody>
      </p:sp>
      <p:sp>
        <p:nvSpPr>
          <p:cNvPr id="7" name="Content Placeholder 2"/>
          <p:cNvSpPr txBox="1">
            <a:spLocks/>
          </p:cNvSpPr>
          <p:nvPr/>
        </p:nvSpPr>
        <p:spPr>
          <a:xfrm>
            <a:off x="460664" y="895350"/>
            <a:ext cx="8229600" cy="21181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pPr>
            <a:r>
              <a:rPr lang="en-US" sz="2800" u="sng" dirty="0">
                <a:solidFill>
                  <a:srgbClr val="663300"/>
                </a:solidFill>
              </a:rPr>
              <a:t>Judas</a:t>
            </a:r>
            <a:r>
              <a:rPr lang="en-US" sz="2800" dirty="0">
                <a:solidFill>
                  <a:srgbClr val="663300"/>
                </a:solidFill>
              </a:rPr>
              <a:t>, </a:t>
            </a:r>
            <a:r>
              <a:rPr lang="en-US" sz="2800" dirty="0">
                <a:solidFill>
                  <a:srgbClr val="996633"/>
                </a:solidFill>
              </a:rPr>
              <a:t>the betrayer, knew this place, because Jesus had often gone there with his disciples. The leading priests and Pharisees had given Judas a contingent of Roman soldiers and Temple guards to accompany him. Now with blazing torches, lanterns, and weapons, they arrived at the olive grove</a:t>
            </a:r>
            <a:r>
              <a:rPr lang="en-US" sz="2800" dirty="0">
                <a:solidFill>
                  <a:srgbClr val="663300"/>
                </a:solidFill>
              </a:rPr>
              <a:t>.</a:t>
            </a:r>
          </a:p>
        </p:txBody>
      </p:sp>
    </p:spTree>
    <p:extLst>
      <p:ext uri="{BB962C8B-B14F-4D97-AF65-F5344CB8AC3E}">
        <p14:creationId xmlns:p14="http://schemas.microsoft.com/office/powerpoint/2010/main" val="1586555220"/>
      </p:ext>
    </p:extLst>
  </p:cSld>
  <p:clrMapOvr>
    <a:masterClrMapping/>
  </p:clrMapOvr>
  <p:transition xmlns:p14="http://schemas.microsoft.com/office/powerpoint/2010/main" spd="slow">
    <p:randomBar/>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33109" y="3339762"/>
            <a:ext cx="3321628" cy="677108"/>
          </a:xfrm>
          <a:prstGeom prst="rect">
            <a:avLst/>
          </a:prstGeom>
          <a:noFill/>
        </p:spPr>
        <p:txBody>
          <a:bodyPr wrap="square" rtlCol="0">
            <a:spAutoFit/>
          </a:bodyPr>
          <a:lstStyle/>
          <a:p>
            <a:pPr algn="r"/>
            <a:r>
              <a:rPr lang="en-US" sz="2400" b="1" dirty="0" smtClean="0">
                <a:solidFill>
                  <a:srgbClr val="663300"/>
                </a:solidFill>
              </a:rPr>
              <a:t>John 18:2-3</a:t>
            </a:r>
            <a:br>
              <a:rPr lang="en-US" sz="2400" b="1" dirty="0" smtClean="0">
                <a:solidFill>
                  <a:srgbClr val="663300"/>
                </a:solidFill>
              </a:rPr>
            </a:br>
            <a:r>
              <a:rPr lang="en-US" sz="1400" dirty="0" smtClean="0">
                <a:solidFill>
                  <a:srgbClr val="663300"/>
                </a:solidFill>
              </a:rPr>
              <a:t>New Living Translation</a:t>
            </a:r>
            <a:endParaRPr lang="en-US" sz="2400" dirty="0">
              <a:solidFill>
                <a:srgbClr val="663300"/>
              </a:solidFill>
            </a:endParaRPr>
          </a:p>
        </p:txBody>
      </p:sp>
      <p:sp>
        <p:nvSpPr>
          <p:cNvPr id="7" name="Content Placeholder 2"/>
          <p:cNvSpPr txBox="1">
            <a:spLocks/>
          </p:cNvSpPr>
          <p:nvPr/>
        </p:nvSpPr>
        <p:spPr>
          <a:xfrm>
            <a:off x="460664" y="895350"/>
            <a:ext cx="8229600" cy="21181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pPr>
            <a:r>
              <a:rPr lang="en-US" sz="2800" u="sng" dirty="0">
                <a:solidFill>
                  <a:srgbClr val="663300"/>
                </a:solidFill>
              </a:rPr>
              <a:t>Judas</a:t>
            </a:r>
            <a:r>
              <a:rPr lang="en-US" sz="2800" dirty="0">
                <a:solidFill>
                  <a:srgbClr val="663300"/>
                </a:solidFill>
              </a:rPr>
              <a:t>, </a:t>
            </a:r>
            <a:r>
              <a:rPr lang="en-US" sz="2800" dirty="0">
                <a:solidFill>
                  <a:srgbClr val="996633"/>
                </a:solidFill>
              </a:rPr>
              <a:t>the betrayer, knew this place, because Jesus had often gone there with his disciples. The leading priests and Pharisees had given Judas a contingent of Roman soldiers and Temple guards to accompany him. Now with blazing torches, lanterns, and weapons, they arrived at the </a:t>
            </a:r>
            <a:r>
              <a:rPr lang="en-US" sz="2800" u="sng" dirty="0">
                <a:solidFill>
                  <a:srgbClr val="663300"/>
                </a:solidFill>
              </a:rPr>
              <a:t>olive grove.</a:t>
            </a:r>
          </a:p>
        </p:txBody>
      </p:sp>
    </p:spTree>
    <p:extLst>
      <p:ext uri="{BB962C8B-B14F-4D97-AF65-F5344CB8AC3E}">
        <p14:creationId xmlns:p14="http://schemas.microsoft.com/office/powerpoint/2010/main" val="2358897390"/>
      </p:ext>
    </p:extLst>
  </p:cSld>
  <p:clrMapOvr>
    <a:masterClrMapping/>
  </p:clrMapOvr>
  <p:transition xmlns:p14="http://schemas.microsoft.com/office/powerpoint/2010/main" spd="slow">
    <p:randomBa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105501"/>
            <a:ext cx="2844800" cy="213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62400" y="992332"/>
            <a:ext cx="4038600" cy="2246769"/>
          </a:xfrm>
          <a:prstGeom prst="rect">
            <a:avLst/>
          </a:prstGeom>
          <a:noFill/>
        </p:spPr>
        <p:txBody>
          <a:bodyPr wrap="square" rtlCol="0">
            <a:spAutoFit/>
          </a:bodyPr>
          <a:lstStyle/>
          <a:p>
            <a:r>
              <a:rPr lang="en-US" sz="2800" dirty="0">
                <a:solidFill>
                  <a:srgbClr val="663300"/>
                </a:solidFill>
              </a:rPr>
              <a:t>Every day Jesus went to the Temple to teach, and each evening he returned to spend the night on the Mount of Olives.</a:t>
            </a:r>
          </a:p>
        </p:txBody>
      </p:sp>
      <p:sp>
        <p:nvSpPr>
          <p:cNvPr id="5" name="TextBox 4"/>
          <p:cNvSpPr txBox="1"/>
          <p:nvPr/>
        </p:nvSpPr>
        <p:spPr>
          <a:xfrm>
            <a:off x="4679372" y="3243381"/>
            <a:ext cx="3321628" cy="677108"/>
          </a:xfrm>
          <a:prstGeom prst="rect">
            <a:avLst/>
          </a:prstGeom>
          <a:noFill/>
        </p:spPr>
        <p:txBody>
          <a:bodyPr wrap="square" rtlCol="0">
            <a:spAutoFit/>
          </a:bodyPr>
          <a:lstStyle/>
          <a:p>
            <a:pPr algn="r"/>
            <a:r>
              <a:rPr lang="en-US" sz="2400" b="1" dirty="0" smtClean="0">
                <a:solidFill>
                  <a:srgbClr val="663300"/>
                </a:solidFill>
              </a:rPr>
              <a:t>Luke 21:37 </a:t>
            </a:r>
            <a:br>
              <a:rPr lang="en-US" sz="2400" b="1" dirty="0" smtClean="0">
                <a:solidFill>
                  <a:srgbClr val="663300"/>
                </a:solidFill>
              </a:rPr>
            </a:br>
            <a:r>
              <a:rPr lang="en-US" sz="1400" dirty="0" smtClean="0">
                <a:solidFill>
                  <a:srgbClr val="663300"/>
                </a:solidFill>
              </a:rPr>
              <a:t>New Living Translation</a:t>
            </a:r>
            <a:endParaRPr lang="en-US" sz="2400" dirty="0">
              <a:solidFill>
                <a:srgbClr val="663300"/>
              </a:solidFill>
            </a:endParaRPr>
          </a:p>
        </p:txBody>
      </p:sp>
    </p:spTree>
    <p:extLst>
      <p:ext uri="{BB962C8B-B14F-4D97-AF65-F5344CB8AC3E}">
        <p14:creationId xmlns:p14="http://schemas.microsoft.com/office/powerpoint/2010/main" val="3005010518"/>
      </p:ext>
    </p:extLst>
  </p:cSld>
  <p:clrMapOvr>
    <a:masterClrMapping/>
  </p:clrMapOvr>
  <p:transition xmlns:p14="http://schemas.microsoft.com/office/powerpoint/2010/main" spd="slow">
    <p:randomBa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895350"/>
            <a:ext cx="8382000" cy="830997"/>
          </a:xfrm>
          <a:prstGeom prst="rect">
            <a:avLst/>
          </a:prstGeom>
          <a:noFill/>
        </p:spPr>
        <p:txBody>
          <a:bodyPr wrap="square" lIns="91440" tIns="45720" rIns="91440" bIns="45720">
            <a:spAutoFit/>
          </a:bodyPr>
          <a:lstStyle/>
          <a:p>
            <a:pPr algn="ctr"/>
            <a:r>
              <a:rPr lang="en-US" sz="48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Trials</a:t>
            </a:r>
            <a:endParaRPr lang="en-US" sz="4800" b="1"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pic>
        <p:nvPicPr>
          <p:cNvPr id="7170" name="Picture 2" descr="http://jewishstudies.eteacherbiblical.com/wp-content/uploads/2013/07/2004_Passion_Christ_Caiaphas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80761"/>
            <a:ext cx="5181600" cy="21633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103348"/>
      </p:ext>
    </p:extLst>
  </p:cSld>
  <p:clrMapOvr>
    <a:masterClrMapping/>
  </p:clrMapOvr>
  <p:transition xmlns:p14="http://schemas.microsoft.com/office/powerpoint/2010/main" spd="slow">
    <p:randomBa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59032" y="1581150"/>
            <a:ext cx="7503968" cy="1815882"/>
          </a:xfrm>
          <a:prstGeom prst="rect">
            <a:avLst/>
          </a:prstGeom>
          <a:noFill/>
        </p:spPr>
        <p:txBody>
          <a:bodyPr wrap="square" rtlCol="0">
            <a:spAutoFit/>
          </a:bodyPr>
          <a:lstStyle/>
          <a:p>
            <a:r>
              <a:rPr lang="en-US" sz="2800" b="1" dirty="0">
                <a:solidFill>
                  <a:srgbClr val="663300"/>
                </a:solidFill>
              </a:rPr>
              <a:t>Three Jewish religious </a:t>
            </a:r>
            <a:r>
              <a:rPr lang="en-US" sz="2800" b="1" dirty="0" smtClean="0">
                <a:solidFill>
                  <a:srgbClr val="663300"/>
                </a:solidFill>
              </a:rPr>
              <a:t>trials</a:t>
            </a:r>
            <a:endParaRPr lang="en-US" sz="2800" dirty="0">
              <a:solidFill>
                <a:srgbClr val="663300"/>
              </a:solidFill>
            </a:endParaRPr>
          </a:p>
          <a:p>
            <a:r>
              <a:rPr lang="en-US" sz="2800" dirty="0" smtClean="0">
                <a:solidFill>
                  <a:srgbClr val="663300"/>
                </a:solidFill>
              </a:rPr>
              <a:t>1. </a:t>
            </a:r>
            <a:r>
              <a:rPr lang="en-US" sz="2800" dirty="0" err="1" smtClean="0">
                <a:solidFill>
                  <a:srgbClr val="663300"/>
                </a:solidFill>
              </a:rPr>
              <a:t>Annas</a:t>
            </a:r>
            <a:r>
              <a:rPr lang="en-US" sz="2800" dirty="0">
                <a:solidFill>
                  <a:srgbClr val="663300"/>
                </a:solidFill>
              </a:rPr>
              <a:t>, </a:t>
            </a:r>
            <a:r>
              <a:rPr lang="en-US" sz="2800" dirty="0" smtClean="0">
                <a:solidFill>
                  <a:srgbClr val="663300"/>
                </a:solidFill>
              </a:rPr>
              <a:t>Decision</a:t>
            </a:r>
            <a:r>
              <a:rPr lang="en-US" sz="2800" dirty="0">
                <a:solidFill>
                  <a:srgbClr val="663300"/>
                </a:solidFill>
              </a:rPr>
              <a:t>: </a:t>
            </a:r>
            <a:r>
              <a:rPr lang="en-US" sz="2800" dirty="0" smtClean="0">
                <a:solidFill>
                  <a:srgbClr val="663300"/>
                </a:solidFill>
              </a:rPr>
              <a:t>proceed</a:t>
            </a:r>
            <a:endParaRPr lang="en-US" sz="2800" dirty="0">
              <a:solidFill>
                <a:srgbClr val="663300"/>
              </a:solidFill>
            </a:endParaRPr>
          </a:p>
          <a:p>
            <a:r>
              <a:rPr lang="en-US" sz="2800" dirty="0">
                <a:solidFill>
                  <a:srgbClr val="663300"/>
                </a:solidFill>
              </a:rPr>
              <a:t>2. </a:t>
            </a:r>
            <a:r>
              <a:rPr lang="en-US" sz="2800" dirty="0" smtClean="0">
                <a:solidFill>
                  <a:srgbClr val="663300"/>
                </a:solidFill>
              </a:rPr>
              <a:t>Caiaphas</a:t>
            </a:r>
            <a:r>
              <a:rPr lang="en-US" sz="2800" dirty="0">
                <a:solidFill>
                  <a:srgbClr val="663300"/>
                </a:solidFill>
              </a:rPr>
              <a:t>, </a:t>
            </a:r>
            <a:r>
              <a:rPr lang="en-US" sz="2800" dirty="0" smtClean="0">
                <a:solidFill>
                  <a:srgbClr val="663300"/>
                </a:solidFill>
              </a:rPr>
              <a:t>Decision</a:t>
            </a:r>
            <a:r>
              <a:rPr lang="en-US" sz="2800" dirty="0">
                <a:solidFill>
                  <a:srgbClr val="663300"/>
                </a:solidFill>
              </a:rPr>
              <a:t>: </a:t>
            </a:r>
            <a:r>
              <a:rPr lang="en-US" sz="2800" dirty="0" smtClean="0">
                <a:solidFill>
                  <a:srgbClr val="663300"/>
                </a:solidFill>
              </a:rPr>
              <a:t>proceed death sentence</a:t>
            </a:r>
          </a:p>
          <a:p>
            <a:r>
              <a:rPr lang="en-US" sz="2800" dirty="0" smtClean="0">
                <a:solidFill>
                  <a:srgbClr val="663300"/>
                </a:solidFill>
              </a:rPr>
              <a:t>3</a:t>
            </a:r>
            <a:r>
              <a:rPr lang="en-US" sz="2800" dirty="0">
                <a:solidFill>
                  <a:srgbClr val="663300"/>
                </a:solidFill>
              </a:rPr>
              <a:t>. </a:t>
            </a:r>
            <a:r>
              <a:rPr lang="en-US" sz="2800" dirty="0" smtClean="0">
                <a:solidFill>
                  <a:srgbClr val="663300"/>
                </a:solidFill>
              </a:rPr>
              <a:t>Sanhedrin</a:t>
            </a:r>
            <a:r>
              <a:rPr lang="en-US" sz="2800" dirty="0">
                <a:solidFill>
                  <a:srgbClr val="663300"/>
                </a:solidFill>
              </a:rPr>
              <a:t>, </a:t>
            </a:r>
            <a:r>
              <a:rPr lang="en-US" sz="2800" dirty="0" smtClean="0">
                <a:solidFill>
                  <a:srgbClr val="663300"/>
                </a:solidFill>
              </a:rPr>
              <a:t>Decision</a:t>
            </a:r>
            <a:r>
              <a:rPr lang="en-US" sz="2800" dirty="0">
                <a:solidFill>
                  <a:srgbClr val="663300"/>
                </a:solidFill>
              </a:rPr>
              <a:t>: Death.</a:t>
            </a:r>
          </a:p>
        </p:txBody>
      </p:sp>
      <p:sp>
        <p:nvSpPr>
          <p:cNvPr id="7" name="Rectangle 6"/>
          <p:cNvSpPr/>
          <p:nvPr/>
        </p:nvSpPr>
        <p:spPr>
          <a:xfrm>
            <a:off x="381000" y="502365"/>
            <a:ext cx="8382000" cy="830997"/>
          </a:xfrm>
          <a:prstGeom prst="rect">
            <a:avLst/>
          </a:prstGeom>
          <a:noFill/>
        </p:spPr>
        <p:txBody>
          <a:bodyPr wrap="square" lIns="91440" tIns="45720" rIns="91440" bIns="45720">
            <a:spAutoFit/>
          </a:bodyPr>
          <a:lstStyle/>
          <a:p>
            <a:pPr algn="ctr"/>
            <a:r>
              <a:rPr lang="en-US" sz="48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The Trials</a:t>
            </a:r>
            <a:endParaRPr lang="en-US" sz="4800" b="1"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spTree>
    <p:extLst>
      <p:ext uri="{BB962C8B-B14F-4D97-AF65-F5344CB8AC3E}">
        <p14:creationId xmlns:p14="http://schemas.microsoft.com/office/powerpoint/2010/main" val="3833997628"/>
      </p:ext>
    </p:extLst>
  </p:cSld>
  <p:clrMapOvr>
    <a:masterClrMapping/>
  </p:clrMapOvr>
  <p:transition xmlns:p14="http://schemas.microsoft.com/office/powerpoint/2010/main" spd="slow">
    <p:randomBa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895350"/>
            <a:ext cx="7315200" cy="3539430"/>
          </a:xfrm>
          <a:prstGeom prst="rect">
            <a:avLst/>
          </a:prstGeom>
          <a:noFill/>
        </p:spPr>
        <p:txBody>
          <a:bodyPr wrap="square" rtlCol="0">
            <a:spAutoFit/>
          </a:bodyPr>
          <a:lstStyle/>
          <a:p>
            <a:r>
              <a:rPr lang="en-US" sz="2800" b="1" dirty="0">
                <a:solidFill>
                  <a:srgbClr val="663300"/>
                </a:solidFill>
              </a:rPr>
              <a:t>1. No Formal Charge</a:t>
            </a:r>
            <a:r>
              <a:rPr lang="en-US" sz="2800" dirty="0">
                <a:solidFill>
                  <a:srgbClr val="663300"/>
                </a:solidFill>
              </a:rPr>
              <a:t/>
            </a:r>
            <a:br>
              <a:rPr lang="en-US" sz="2800" dirty="0">
                <a:solidFill>
                  <a:srgbClr val="663300"/>
                </a:solidFill>
              </a:rPr>
            </a:br>
            <a:r>
              <a:rPr lang="en-US" sz="2800" b="1" dirty="0" smtClean="0">
                <a:solidFill>
                  <a:srgbClr val="663300"/>
                </a:solidFill>
              </a:rPr>
              <a:t>2</a:t>
            </a:r>
            <a:r>
              <a:rPr lang="en-US" sz="2800" b="1" dirty="0">
                <a:solidFill>
                  <a:srgbClr val="663300"/>
                </a:solidFill>
              </a:rPr>
              <a:t>. Secret Night </a:t>
            </a:r>
            <a:r>
              <a:rPr lang="en-US" sz="2800" b="1" dirty="0" smtClean="0">
                <a:solidFill>
                  <a:srgbClr val="663300"/>
                </a:solidFill>
              </a:rPr>
              <a:t>Meeting</a:t>
            </a:r>
            <a:r>
              <a:rPr lang="en-US" sz="2800" dirty="0">
                <a:solidFill>
                  <a:srgbClr val="663300"/>
                </a:solidFill>
              </a:rPr>
              <a:t/>
            </a:r>
            <a:br>
              <a:rPr lang="en-US" sz="2800" dirty="0">
                <a:solidFill>
                  <a:srgbClr val="663300"/>
                </a:solidFill>
              </a:rPr>
            </a:br>
            <a:r>
              <a:rPr lang="en-US" sz="2800" b="1" dirty="0">
                <a:solidFill>
                  <a:srgbClr val="663300"/>
                </a:solidFill>
              </a:rPr>
              <a:t>3. Judges Brought </a:t>
            </a:r>
            <a:r>
              <a:rPr lang="en-US" sz="2800" b="1" dirty="0" smtClean="0">
                <a:solidFill>
                  <a:srgbClr val="663300"/>
                </a:solidFill>
              </a:rPr>
              <a:t>Charges</a:t>
            </a:r>
            <a:r>
              <a:rPr lang="en-US" sz="2800" dirty="0">
                <a:solidFill>
                  <a:srgbClr val="663300"/>
                </a:solidFill>
              </a:rPr>
              <a:t/>
            </a:r>
            <a:br>
              <a:rPr lang="en-US" sz="2800" dirty="0">
                <a:solidFill>
                  <a:srgbClr val="663300"/>
                </a:solidFill>
              </a:rPr>
            </a:br>
            <a:r>
              <a:rPr lang="en-US" sz="2800" b="1" dirty="0">
                <a:solidFill>
                  <a:srgbClr val="663300"/>
                </a:solidFill>
              </a:rPr>
              <a:t>4. No Witnesses for </a:t>
            </a:r>
            <a:r>
              <a:rPr lang="en-US" sz="2800" b="1" dirty="0" smtClean="0">
                <a:solidFill>
                  <a:srgbClr val="663300"/>
                </a:solidFill>
              </a:rPr>
              <a:t>Jesus</a:t>
            </a:r>
            <a:r>
              <a:rPr lang="en-US" sz="2800" dirty="0">
                <a:solidFill>
                  <a:srgbClr val="663300"/>
                </a:solidFill>
              </a:rPr>
              <a:t/>
            </a:r>
            <a:br>
              <a:rPr lang="en-US" sz="2800" dirty="0">
                <a:solidFill>
                  <a:srgbClr val="663300"/>
                </a:solidFill>
              </a:rPr>
            </a:br>
            <a:r>
              <a:rPr lang="en-US" sz="2800" b="1" dirty="0">
                <a:solidFill>
                  <a:srgbClr val="663300"/>
                </a:solidFill>
              </a:rPr>
              <a:t>5. No Trial Allowed Before </a:t>
            </a:r>
            <a:r>
              <a:rPr lang="en-US" sz="2800" b="1" dirty="0" smtClean="0">
                <a:solidFill>
                  <a:srgbClr val="663300"/>
                </a:solidFill>
              </a:rPr>
              <a:t>Passover</a:t>
            </a:r>
            <a:r>
              <a:rPr lang="en-US" sz="2800" dirty="0">
                <a:solidFill>
                  <a:srgbClr val="663300"/>
                </a:solidFill>
              </a:rPr>
              <a:t/>
            </a:r>
            <a:br>
              <a:rPr lang="en-US" sz="2800" dirty="0">
                <a:solidFill>
                  <a:srgbClr val="663300"/>
                </a:solidFill>
              </a:rPr>
            </a:br>
            <a:r>
              <a:rPr lang="en-US" sz="2800" b="1" dirty="0">
                <a:solidFill>
                  <a:srgbClr val="663300"/>
                </a:solidFill>
              </a:rPr>
              <a:t>6. Not Effort Time </a:t>
            </a:r>
            <a:r>
              <a:rPr lang="en-US" sz="2800" b="1" dirty="0" smtClean="0">
                <a:solidFill>
                  <a:srgbClr val="663300"/>
                </a:solidFill>
              </a:rPr>
              <a:t>Allowed</a:t>
            </a:r>
            <a:r>
              <a:rPr lang="en-US" sz="2800" dirty="0">
                <a:solidFill>
                  <a:srgbClr val="663300"/>
                </a:solidFill>
              </a:rPr>
              <a:t/>
            </a:r>
            <a:br>
              <a:rPr lang="en-US" sz="2800" dirty="0">
                <a:solidFill>
                  <a:srgbClr val="663300"/>
                </a:solidFill>
              </a:rPr>
            </a:br>
            <a:r>
              <a:rPr lang="en-US" sz="2800" b="1" dirty="0">
                <a:solidFill>
                  <a:srgbClr val="663300"/>
                </a:solidFill>
              </a:rPr>
              <a:t>7. Personal Testimony Cannot Incriminate</a:t>
            </a:r>
            <a:r>
              <a:rPr lang="en-US" sz="2800" dirty="0">
                <a:solidFill>
                  <a:srgbClr val="663300"/>
                </a:solidFill>
              </a:rPr>
              <a:t/>
            </a:r>
            <a:br>
              <a:rPr lang="en-US" sz="2800" dirty="0">
                <a:solidFill>
                  <a:srgbClr val="663300"/>
                </a:solidFill>
              </a:rPr>
            </a:br>
            <a:endParaRPr lang="en-US" sz="2800" dirty="0">
              <a:solidFill>
                <a:srgbClr val="663300"/>
              </a:solidFill>
            </a:endParaRPr>
          </a:p>
        </p:txBody>
      </p:sp>
      <p:sp>
        <p:nvSpPr>
          <p:cNvPr id="5" name="Rectangle 4"/>
          <p:cNvSpPr/>
          <p:nvPr/>
        </p:nvSpPr>
        <p:spPr>
          <a:xfrm rot="1171829">
            <a:off x="4419800" y="1293313"/>
            <a:ext cx="4347298" cy="830997"/>
          </a:xfrm>
          <a:prstGeom prst="rect">
            <a:avLst/>
          </a:prstGeom>
          <a:noFill/>
        </p:spPr>
        <p:txBody>
          <a:bodyPr wrap="square" lIns="91440" tIns="45720" rIns="91440" bIns="45720">
            <a:spAutoFit/>
          </a:bodyPr>
          <a:lstStyle/>
          <a:p>
            <a:pPr algn="ctr"/>
            <a:r>
              <a:rPr lang="en-US" sz="48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Illegal!</a:t>
            </a:r>
            <a:endParaRPr lang="en-US" sz="4800" b="1"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spTree>
    <p:extLst>
      <p:ext uri="{BB962C8B-B14F-4D97-AF65-F5344CB8AC3E}">
        <p14:creationId xmlns:p14="http://schemas.microsoft.com/office/powerpoint/2010/main" val="631230717"/>
      </p:ext>
    </p:extLst>
  </p:cSld>
  <p:clrMapOvr>
    <a:masterClrMapping/>
  </p:clrMapOvr>
  <p:transition xmlns:p14="http://schemas.microsoft.com/office/powerpoint/2010/main" spd="slow">
    <p:randomBa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59032" y="1581150"/>
            <a:ext cx="7503968" cy="1815882"/>
          </a:xfrm>
          <a:prstGeom prst="rect">
            <a:avLst/>
          </a:prstGeom>
          <a:noFill/>
        </p:spPr>
        <p:txBody>
          <a:bodyPr wrap="square" rtlCol="0">
            <a:spAutoFit/>
          </a:bodyPr>
          <a:lstStyle/>
          <a:p>
            <a:r>
              <a:rPr lang="en-US" sz="2800" b="1" dirty="0">
                <a:solidFill>
                  <a:srgbClr val="663300"/>
                </a:solidFill>
              </a:rPr>
              <a:t>Three Roman Civic </a:t>
            </a:r>
            <a:r>
              <a:rPr lang="en-US" sz="2800" b="1" dirty="0" smtClean="0">
                <a:solidFill>
                  <a:srgbClr val="663300"/>
                </a:solidFill>
              </a:rPr>
              <a:t>trials</a:t>
            </a:r>
            <a:endParaRPr lang="en-US" sz="2800" b="1" dirty="0">
              <a:solidFill>
                <a:srgbClr val="663300"/>
              </a:solidFill>
            </a:endParaRPr>
          </a:p>
          <a:p>
            <a:r>
              <a:rPr lang="en-US" sz="2800" dirty="0">
                <a:solidFill>
                  <a:srgbClr val="663300"/>
                </a:solidFill>
              </a:rPr>
              <a:t>1. </a:t>
            </a:r>
            <a:r>
              <a:rPr lang="en-US" sz="2800" dirty="0" smtClean="0">
                <a:solidFill>
                  <a:srgbClr val="663300"/>
                </a:solidFill>
              </a:rPr>
              <a:t>Pilate</a:t>
            </a:r>
            <a:r>
              <a:rPr lang="en-US" sz="2800" dirty="0">
                <a:solidFill>
                  <a:srgbClr val="663300"/>
                </a:solidFill>
              </a:rPr>
              <a:t>, </a:t>
            </a:r>
            <a:r>
              <a:rPr lang="en-US" sz="2800" dirty="0" smtClean="0">
                <a:solidFill>
                  <a:srgbClr val="663300"/>
                </a:solidFill>
              </a:rPr>
              <a:t>Decision</a:t>
            </a:r>
            <a:r>
              <a:rPr lang="en-US" sz="2800" dirty="0">
                <a:solidFill>
                  <a:srgbClr val="663300"/>
                </a:solidFill>
              </a:rPr>
              <a:t>: Not guilty.</a:t>
            </a:r>
          </a:p>
          <a:p>
            <a:r>
              <a:rPr lang="en-US" sz="2800" dirty="0" smtClean="0">
                <a:solidFill>
                  <a:srgbClr val="663300"/>
                </a:solidFill>
              </a:rPr>
              <a:t>2. Herod, Decision</a:t>
            </a:r>
            <a:r>
              <a:rPr lang="en-US" sz="2800" dirty="0">
                <a:solidFill>
                  <a:srgbClr val="663300"/>
                </a:solidFill>
              </a:rPr>
              <a:t>: Not guilty.</a:t>
            </a:r>
          </a:p>
          <a:p>
            <a:r>
              <a:rPr lang="en-US" sz="2800" dirty="0" smtClean="0">
                <a:solidFill>
                  <a:srgbClr val="663300"/>
                </a:solidFill>
              </a:rPr>
              <a:t>3. </a:t>
            </a:r>
            <a:r>
              <a:rPr lang="en-US" sz="2800" dirty="0">
                <a:solidFill>
                  <a:srgbClr val="663300"/>
                </a:solidFill>
              </a:rPr>
              <a:t>Pilate again, </a:t>
            </a:r>
            <a:r>
              <a:rPr lang="en-US" sz="2800" dirty="0" smtClean="0">
                <a:solidFill>
                  <a:srgbClr val="663300"/>
                </a:solidFill>
              </a:rPr>
              <a:t>Decision</a:t>
            </a:r>
            <a:r>
              <a:rPr lang="en-US" sz="2800" dirty="0">
                <a:solidFill>
                  <a:srgbClr val="663300"/>
                </a:solidFill>
              </a:rPr>
              <a:t>: Not </a:t>
            </a:r>
            <a:r>
              <a:rPr lang="en-US" sz="2800" dirty="0" smtClean="0">
                <a:solidFill>
                  <a:srgbClr val="663300"/>
                </a:solidFill>
              </a:rPr>
              <a:t>guilty</a:t>
            </a:r>
            <a:endParaRPr lang="en-US" sz="2800" dirty="0">
              <a:solidFill>
                <a:srgbClr val="663300"/>
              </a:solidFill>
            </a:endParaRPr>
          </a:p>
        </p:txBody>
      </p:sp>
      <p:sp>
        <p:nvSpPr>
          <p:cNvPr id="7" name="Rectangle 6"/>
          <p:cNvSpPr/>
          <p:nvPr/>
        </p:nvSpPr>
        <p:spPr>
          <a:xfrm>
            <a:off x="381000" y="502365"/>
            <a:ext cx="8382000" cy="830997"/>
          </a:xfrm>
          <a:prstGeom prst="rect">
            <a:avLst/>
          </a:prstGeom>
          <a:noFill/>
        </p:spPr>
        <p:txBody>
          <a:bodyPr wrap="square" lIns="91440" tIns="45720" rIns="91440" bIns="45720">
            <a:spAutoFit/>
          </a:bodyPr>
          <a:lstStyle/>
          <a:p>
            <a:pPr algn="ctr"/>
            <a:r>
              <a:rPr lang="en-US" sz="48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Trials</a:t>
            </a:r>
            <a:endParaRPr lang="en-US" sz="4800" b="1"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spTree>
    <p:extLst>
      <p:ext uri="{BB962C8B-B14F-4D97-AF65-F5344CB8AC3E}">
        <p14:creationId xmlns:p14="http://schemas.microsoft.com/office/powerpoint/2010/main" val="2672432466"/>
      </p:ext>
    </p:extLst>
  </p:cSld>
  <p:clrMapOvr>
    <a:masterClrMapping/>
  </p:clrMapOvr>
  <p:transition xmlns:p14="http://schemas.microsoft.com/office/powerpoint/2010/main" spd="slow">
    <p:randomBa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895350"/>
            <a:ext cx="8382000" cy="830997"/>
          </a:xfrm>
          <a:prstGeom prst="rect">
            <a:avLst/>
          </a:prstGeom>
          <a:noFill/>
        </p:spPr>
        <p:txBody>
          <a:bodyPr wrap="square" lIns="91440" tIns="45720" rIns="91440" bIns="45720">
            <a:spAutoFit/>
          </a:bodyPr>
          <a:lstStyle/>
          <a:p>
            <a:pPr algn="ctr"/>
            <a:r>
              <a:rPr lang="en-US" sz="48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Death</a:t>
            </a:r>
            <a:endParaRPr lang="en-US" sz="4800" b="1"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742" y="1657350"/>
            <a:ext cx="5352915" cy="2236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4793532"/>
      </p:ext>
    </p:extLst>
  </p:cSld>
  <p:clrMapOvr>
    <a:masterClrMapping/>
  </p:clrMapOvr>
  <p:transition xmlns:p14="http://schemas.microsoft.com/office/powerpoint/2010/main" spd="slow">
    <p:randomBa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2100" y="1581150"/>
            <a:ext cx="6172200" cy="2677656"/>
          </a:xfrm>
          <a:prstGeom prst="rect">
            <a:avLst/>
          </a:prstGeom>
          <a:noFill/>
        </p:spPr>
        <p:txBody>
          <a:bodyPr wrap="square" rtlCol="0">
            <a:spAutoFit/>
          </a:bodyPr>
          <a:lstStyle/>
          <a:p>
            <a:r>
              <a:rPr lang="en-US" sz="2400" dirty="0">
                <a:solidFill>
                  <a:srgbClr val="663300"/>
                </a:solidFill>
              </a:rPr>
              <a:t>#6) To reconcile us to </a:t>
            </a:r>
            <a:r>
              <a:rPr lang="en-US" sz="2400" dirty="0" smtClean="0">
                <a:solidFill>
                  <a:srgbClr val="663300"/>
                </a:solidFill>
              </a:rPr>
              <a:t>God </a:t>
            </a:r>
            <a:br>
              <a:rPr lang="en-US" sz="2400" dirty="0" smtClean="0">
                <a:solidFill>
                  <a:srgbClr val="663300"/>
                </a:solidFill>
              </a:rPr>
            </a:br>
            <a:r>
              <a:rPr lang="en-US" sz="2400" dirty="0" smtClean="0">
                <a:solidFill>
                  <a:srgbClr val="663300"/>
                </a:solidFill>
              </a:rPr>
              <a:t>#5</a:t>
            </a:r>
            <a:r>
              <a:rPr lang="en-US" sz="2400" dirty="0">
                <a:solidFill>
                  <a:srgbClr val="663300"/>
                </a:solidFill>
              </a:rPr>
              <a:t>) To show God’s love for </a:t>
            </a:r>
            <a:r>
              <a:rPr lang="en-US" sz="2400" dirty="0" smtClean="0">
                <a:solidFill>
                  <a:srgbClr val="663300"/>
                </a:solidFill>
              </a:rPr>
              <a:t>sinners</a:t>
            </a:r>
            <a:endParaRPr lang="en-US" sz="2400" dirty="0">
              <a:solidFill>
                <a:srgbClr val="663300"/>
              </a:solidFill>
            </a:endParaRPr>
          </a:p>
          <a:p>
            <a:r>
              <a:rPr lang="en-US" sz="2400" dirty="0">
                <a:solidFill>
                  <a:srgbClr val="663300"/>
                </a:solidFill>
              </a:rPr>
              <a:t>#4) To show Jesus’ own love for </a:t>
            </a:r>
            <a:r>
              <a:rPr lang="en-US" sz="2400" dirty="0" smtClean="0">
                <a:solidFill>
                  <a:srgbClr val="663300"/>
                </a:solidFill>
              </a:rPr>
              <a:t>us </a:t>
            </a:r>
            <a:r>
              <a:rPr lang="en-US" sz="2400" dirty="0">
                <a:solidFill>
                  <a:srgbClr val="663300"/>
                </a:solidFill>
              </a:rPr>
              <a:t> </a:t>
            </a:r>
          </a:p>
          <a:p>
            <a:r>
              <a:rPr lang="en-US" sz="2400" dirty="0">
                <a:solidFill>
                  <a:srgbClr val="663300"/>
                </a:solidFill>
              </a:rPr>
              <a:t>#3) To take away our </a:t>
            </a:r>
            <a:r>
              <a:rPr lang="en-US" sz="2400" dirty="0" smtClean="0">
                <a:solidFill>
                  <a:srgbClr val="663300"/>
                </a:solidFill>
              </a:rPr>
              <a:t>condemnation</a:t>
            </a:r>
            <a:r>
              <a:rPr lang="en-US" sz="2400" dirty="0">
                <a:solidFill>
                  <a:srgbClr val="663300"/>
                </a:solidFill>
              </a:rPr>
              <a:t> </a:t>
            </a:r>
          </a:p>
          <a:p>
            <a:r>
              <a:rPr lang="en-US" sz="2400" dirty="0">
                <a:solidFill>
                  <a:srgbClr val="663300"/>
                </a:solidFill>
              </a:rPr>
              <a:t>#2) To bring us to </a:t>
            </a:r>
            <a:r>
              <a:rPr lang="en-US" sz="2400" dirty="0" smtClean="0">
                <a:solidFill>
                  <a:srgbClr val="663300"/>
                </a:solidFill>
              </a:rPr>
              <a:t>God   </a:t>
            </a:r>
          </a:p>
          <a:p>
            <a:r>
              <a:rPr lang="en-US" sz="2400" dirty="0" smtClean="0">
                <a:solidFill>
                  <a:srgbClr val="663300"/>
                </a:solidFill>
              </a:rPr>
              <a:t>#</a:t>
            </a:r>
            <a:r>
              <a:rPr lang="en-US" sz="2400" dirty="0">
                <a:solidFill>
                  <a:srgbClr val="663300"/>
                </a:solidFill>
              </a:rPr>
              <a:t>1) To give eternal life to all who believe on Him</a:t>
            </a:r>
          </a:p>
          <a:p>
            <a:endParaRPr lang="en-US" sz="2400" dirty="0">
              <a:solidFill>
                <a:srgbClr val="663300"/>
              </a:solidFill>
            </a:endParaRPr>
          </a:p>
        </p:txBody>
      </p:sp>
      <p:sp>
        <p:nvSpPr>
          <p:cNvPr id="4" name="Rectangle 3"/>
          <p:cNvSpPr/>
          <p:nvPr/>
        </p:nvSpPr>
        <p:spPr>
          <a:xfrm>
            <a:off x="457200" y="895350"/>
            <a:ext cx="8382000" cy="830997"/>
          </a:xfrm>
          <a:prstGeom prst="rect">
            <a:avLst/>
          </a:prstGeom>
          <a:noFill/>
        </p:spPr>
        <p:txBody>
          <a:bodyPr wrap="square" lIns="91440" tIns="45720" rIns="91440" bIns="45720">
            <a:spAutoFit/>
          </a:bodyPr>
          <a:lstStyle/>
          <a:p>
            <a:pPr algn="ctr"/>
            <a:r>
              <a:rPr lang="en-US" sz="48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Why die?</a:t>
            </a:r>
            <a:endParaRPr lang="en-US" sz="4800" b="1"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sp>
        <p:nvSpPr>
          <p:cNvPr id="3" name="TextBox 2"/>
          <p:cNvSpPr txBox="1"/>
          <p:nvPr/>
        </p:nvSpPr>
        <p:spPr>
          <a:xfrm>
            <a:off x="5867400" y="3889474"/>
            <a:ext cx="2590800" cy="369332"/>
          </a:xfrm>
          <a:prstGeom prst="rect">
            <a:avLst/>
          </a:prstGeom>
          <a:noFill/>
        </p:spPr>
        <p:txBody>
          <a:bodyPr wrap="square" rtlCol="0">
            <a:spAutoFit/>
          </a:bodyPr>
          <a:lstStyle/>
          <a:p>
            <a:r>
              <a:rPr lang="en-US" dirty="0" smtClean="0">
                <a:solidFill>
                  <a:srgbClr val="663300"/>
                </a:solidFill>
              </a:rPr>
              <a:t>-john piper</a:t>
            </a:r>
            <a:endParaRPr lang="en-US" dirty="0">
              <a:solidFill>
                <a:srgbClr val="663300"/>
              </a:solidFill>
            </a:endParaRPr>
          </a:p>
        </p:txBody>
      </p:sp>
    </p:spTree>
    <p:extLst>
      <p:ext uri="{BB962C8B-B14F-4D97-AF65-F5344CB8AC3E}">
        <p14:creationId xmlns:p14="http://schemas.microsoft.com/office/powerpoint/2010/main" val="2982386028"/>
      </p:ext>
    </p:extLst>
  </p:cSld>
  <p:clrMapOvr>
    <a:masterClrMapping/>
  </p:clrMapOvr>
  <p:transition xmlns:p14="http://schemas.microsoft.com/office/powerpoint/2010/main" spd="slow">
    <p:randomBa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290" r="17895"/>
          <a:stretch/>
        </p:blipFill>
        <p:spPr bwMode="auto">
          <a:xfrm>
            <a:off x="1" y="-18832"/>
            <a:ext cx="9143999" cy="5162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209"/>
          <a:stretch/>
        </p:blipFill>
        <p:spPr bwMode="auto">
          <a:xfrm>
            <a:off x="3465" y="-19050"/>
            <a:ext cx="9143999" cy="5162550"/>
          </a:xfrm>
          <a:prstGeom prst="rect">
            <a:avLst/>
          </a:prstGeom>
          <a:noFill/>
          <a:ln>
            <a:noFill/>
          </a:ln>
          <a:effectLst>
            <a:outerShdw dist="35921" dir="2700000" sx="1000" sy="1000" algn="ctr" rotWithShape="0">
              <a:schemeClr val="bg2">
                <a:alpha val="89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60" t="26199" r="9754"/>
          <a:stretch/>
        </p:blipFill>
        <p:spPr bwMode="auto">
          <a:xfrm>
            <a:off x="0" y="-18833"/>
            <a:ext cx="3657600" cy="5211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81000" y="1428750"/>
            <a:ext cx="8382000" cy="1200329"/>
          </a:xfrm>
          <a:prstGeom prst="rect">
            <a:avLst/>
          </a:prstGeom>
          <a:noFill/>
        </p:spPr>
        <p:txBody>
          <a:bodyPr wrap="square" lIns="91440" tIns="45720" rIns="91440" bIns="45720">
            <a:spAutoFit/>
          </a:bodyPr>
          <a:lstStyle/>
          <a:p>
            <a:pPr algn="ctr"/>
            <a:r>
              <a:rPr lang="en-US" sz="7200" b="1" cap="none" spc="0" dirty="0" smtClean="0">
                <a:ln w="1905"/>
                <a:solidFill>
                  <a:srgbClr val="663300"/>
                </a:solidFill>
                <a:effectLst>
                  <a:glow rad="139700">
                    <a:schemeClr val="bg1">
                      <a:alpha val="69000"/>
                    </a:schemeClr>
                  </a:glow>
                  <a:innerShdw blurRad="69850" dist="43180" dir="5400000">
                    <a:srgbClr val="000000">
                      <a:alpha val="65000"/>
                    </a:srgbClr>
                  </a:innerShdw>
                </a:effectLst>
                <a:latin typeface="Lithos Pro Regular" pitchFamily="82" charset="0"/>
              </a:rPr>
              <a:t>Validation</a:t>
            </a:r>
            <a:endParaRPr lang="en-US" sz="7200" b="1" cap="none" spc="0" dirty="0">
              <a:ln w="1905"/>
              <a:solidFill>
                <a:srgbClr val="663300"/>
              </a:solidFill>
              <a:effectLst>
                <a:glow rad="139700">
                  <a:schemeClr val="bg1">
                    <a:alpha val="69000"/>
                  </a:schemeClr>
                </a:glow>
                <a:innerShdw blurRad="69850" dist="43180" dir="5400000">
                  <a:srgbClr val="000000">
                    <a:alpha val="65000"/>
                  </a:srgbClr>
                </a:innerShdw>
              </a:effectLst>
              <a:latin typeface="Lithos Pro Regular" pitchFamily="82" charset="0"/>
            </a:endParaRPr>
          </a:p>
        </p:txBody>
      </p:sp>
      <p:sp>
        <p:nvSpPr>
          <p:cNvPr id="8" name="Rectangle 7"/>
          <p:cNvSpPr/>
          <p:nvPr/>
        </p:nvSpPr>
        <p:spPr>
          <a:xfrm>
            <a:off x="2133600" y="4400550"/>
            <a:ext cx="4187536" cy="400110"/>
          </a:xfrm>
          <a:prstGeom prst="rect">
            <a:avLst/>
          </a:prstGeom>
          <a:noFill/>
        </p:spPr>
        <p:txBody>
          <a:bodyPr wrap="square" lIns="91440" tIns="45720" rIns="91440" bIns="45720">
            <a:spAutoFit/>
          </a:bodyPr>
          <a:lstStyle/>
          <a:p>
            <a:pPr algn="r"/>
            <a:r>
              <a:rPr lang="en-US" b="1" cap="none" spc="0" dirty="0" smtClean="0">
                <a:ln w="1905"/>
                <a:solidFill>
                  <a:srgbClr val="663300"/>
                </a:solidFill>
                <a:effectLst>
                  <a:glow>
                    <a:schemeClr val="bg1">
                      <a:alpha val="40000"/>
                    </a:schemeClr>
                  </a:glow>
                  <a:innerShdw blurRad="69850" dist="43180" dir="5400000">
                    <a:srgbClr val="000000">
                      <a:alpha val="65000"/>
                    </a:srgbClr>
                  </a:innerShdw>
                </a:effectLst>
                <a:latin typeface="Lithos Pro Regular" pitchFamily="82" charset="0"/>
              </a:rPr>
              <a:t>Where</a:t>
            </a:r>
            <a:r>
              <a:rPr lang="en-US" sz="2000" b="1" cap="none" spc="0" dirty="0" smtClean="0">
                <a:ln w="1905"/>
                <a:solidFill>
                  <a:srgbClr val="663300"/>
                </a:solidFill>
                <a:effectLst>
                  <a:glow>
                    <a:schemeClr val="bg1">
                      <a:alpha val="40000"/>
                    </a:schemeClr>
                  </a:glow>
                  <a:innerShdw blurRad="69850" dist="43180" dir="5400000">
                    <a:srgbClr val="000000">
                      <a:alpha val="65000"/>
                    </a:srgbClr>
                  </a:innerShdw>
                </a:effectLst>
                <a:latin typeface="Lithos Pro Regular" pitchFamily="82" charset="0"/>
              </a:rPr>
              <a:t> Jesus </a:t>
            </a:r>
            <a:r>
              <a:rPr lang="en-US" b="1" cap="none" spc="0" dirty="0" smtClean="0">
                <a:ln w="1905"/>
                <a:solidFill>
                  <a:srgbClr val="663300"/>
                </a:solidFill>
                <a:effectLst>
                  <a:glow>
                    <a:schemeClr val="bg1">
                      <a:alpha val="40000"/>
                    </a:schemeClr>
                  </a:glow>
                  <a:innerShdw blurRad="69850" dist="43180" dir="5400000">
                    <a:srgbClr val="000000">
                      <a:alpha val="65000"/>
                    </a:srgbClr>
                  </a:innerShdw>
                </a:effectLst>
                <a:latin typeface="Lithos Pro Regular" pitchFamily="82" charset="0"/>
              </a:rPr>
              <a:t>Walked</a:t>
            </a:r>
            <a:endParaRPr lang="en-US" b="1" cap="none" spc="0" dirty="0">
              <a:ln w="1905"/>
              <a:solidFill>
                <a:srgbClr val="663300"/>
              </a:solidFill>
              <a:effectLst>
                <a:glow>
                  <a:schemeClr val="bg1">
                    <a:alpha val="40000"/>
                  </a:schemeClr>
                </a:glow>
                <a:innerShdw blurRad="69850" dist="43180" dir="5400000">
                  <a:srgbClr val="000000">
                    <a:alpha val="65000"/>
                  </a:srgbClr>
                </a:innerShdw>
              </a:effectLst>
              <a:latin typeface="Lithos Pro Regular" pitchFamily="82" charset="0"/>
            </a:endParaRPr>
          </a:p>
        </p:txBody>
      </p:sp>
    </p:spTree>
    <p:extLst>
      <p:ext uri="{BB962C8B-B14F-4D97-AF65-F5344CB8AC3E}">
        <p14:creationId xmlns:p14="http://schemas.microsoft.com/office/powerpoint/2010/main" val="2532828133"/>
      </p:ext>
    </p:extLst>
  </p:cSld>
  <p:clrMapOvr>
    <a:masterClrMapping/>
  </p:clrMapOvr>
  <p:transition xmlns:p14="http://schemas.microsoft.com/office/powerpoint/2010/main" spd="slow">
    <p:randomBar/>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3351"/>
            <a:ext cx="626745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6590747"/>
      </p:ext>
    </p:extLst>
  </p:cSld>
  <p:clrMapOvr>
    <a:masterClrMapping/>
  </p:clrMapOvr>
  <p:transition xmlns:p14="http://schemas.microsoft.com/office/powerpoint/2010/main" spd="slow">
    <p:randomBa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859223">
            <a:off x="931641" y="791601"/>
            <a:ext cx="4148888" cy="274604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7" name="Picture 2" descr="http://cdn.jerusalem.com/files/photos/Jerusalem_holy_sepulchre_church_calvary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76348">
            <a:off x="3858979" y="608748"/>
            <a:ext cx="4381500" cy="329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870292"/>
      </p:ext>
    </p:extLst>
  </p:cSld>
  <p:clrMapOvr>
    <a:masterClrMapping/>
  </p:clrMapOvr>
  <p:transition xmlns:p14="http://schemas.microsoft.com/office/powerpoint/2010/main" spd="slow">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641987"/>
            <a:ext cx="8382000" cy="830997"/>
          </a:xfrm>
          <a:prstGeom prst="rect">
            <a:avLst/>
          </a:prstGeom>
          <a:noFill/>
        </p:spPr>
        <p:txBody>
          <a:bodyPr wrap="square" lIns="91440" tIns="45720" rIns="91440" bIns="45720">
            <a:spAutoFit/>
          </a:bodyPr>
          <a:lstStyle/>
          <a:p>
            <a:pPr algn="ctr"/>
            <a:r>
              <a:rPr lang="en-US" sz="48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resurrection</a:t>
            </a:r>
            <a:endParaRPr lang="en-US" sz="4800" b="1"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8369" y="1475612"/>
            <a:ext cx="4919662" cy="26441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4260242"/>
      </p:ext>
    </p:extLst>
  </p:cSld>
  <p:clrMapOvr>
    <a:masterClrMapping/>
  </p:clrMapOvr>
  <p:transition xmlns:p14="http://schemas.microsoft.com/office/powerpoint/2010/main" spd="slow">
    <p:randomBa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6418" y="336887"/>
            <a:ext cx="8382000" cy="1015663"/>
          </a:xfrm>
          <a:prstGeom prst="rect">
            <a:avLst/>
          </a:prstGeom>
          <a:noFill/>
        </p:spPr>
        <p:txBody>
          <a:bodyPr wrap="square" lIns="91440" tIns="45720" rIns="91440" bIns="45720">
            <a:spAutoFit/>
          </a:bodyPr>
          <a:lstStyle/>
          <a:p>
            <a:pPr algn="ctr"/>
            <a:r>
              <a:rPr lang="en-US" sz="60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Why believe?</a:t>
            </a:r>
            <a:endParaRPr lang="en-US" sz="6000" b="1"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sp>
        <p:nvSpPr>
          <p:cNvPr id="2" name="TextBox 1"/>
          <p:cNvSpPr txBox="1"/>
          <p:nvPr/>
        </p:nvSpPr>
        <p:spPr>
          <a:xfrm>
            <a:off x="436418" y="1276350"/>
            <a:ext cx="8458199" cy="3046988"/>
          </a:xfrm>
          <a:prstGeom prst="rect">
            <a:avLst/>
          </a:prstGeom>
          <a:noFill/>
        </p:spPr>
        <p:txBody>
          <a:bodyPr wrap="square" rtlCol="0">
            <a:spAutoFit/>
          </a:bodyPr>
          <a:lstStyle/>
          <a:p>
            <a:pPr algn="ctr"/>
            <a:r>
              <a:rPr lang="en-US" sz="2400" dirty="0">
                <a:solidFill>
                  <a:srgbClr val="663300"/>
                </a:solidFill>
              </a:rPr>
              <a:t>· A Public Execution Assured His Death</a:t>
            </a:r>
            <a:br>
              <a:rPr lang="en-US" sz="2400" dirty="0">
                <a:solidFill>
                  <a:srgbClr val="663300"/>
                </a:solidFill>
              </a:rPr>
            </a:br>
            <a:r>
              <a:rPr lang="en-US" sz="2400" dirty="0">
                <a:solidFill>
                  <a:srgbClr val="663300"/>
                </a:solidFill>
              </a:rPr>
              <a:t>·  A High Official Secured The Gravesite</a:t>
            </a:r>
            <a:br>
              <a:rPr lang="en-US" sz="2400" dirty="0">
                <a:solidFill>
                  <a:srgbClr val="663300"/>
                </a:solidFill>
              </a:rPr>
            </a:br>
            <a:r>
              <a:rPr lang="en-US" sz="2400" dirty="0">
                <a:solidFill>
                  <a:srgbClr val="663300"/>
                </a:solidFill>
              </a:rPr>
              <a:t>·  In Spite Of Guards, The Grave Was Found Empty</a:t>
            </a:r>
            <a:br>
              <a:rPr lang="en-US" sz="2400" dirty="0">
                <a:solidFill>
                  <a:srgbClr val="663300"/>
                </a:solidFill>
              </a:rPr>
            </a:br>
            <a:r>
              <a:rPr lang="en-US" sz="2400" dirty="0">
                <a:solidFill>
                  <a:srgbClr val="663300"/>
                </a:solidFill>
              </a:rPr>
              <a:t>·  Many People Claimed To Have Seen Him Alive</a:t>
            </a:r>
            <a:br>
              <a:rPr lang="en-US" sz="2400" dirty="0">
                <a:solidFill>
                  <a:srgbClr val="663300"/>
                </a:solidFill>
              </a:rPr>
            </a:br>
            <a:r>
              <a:rPr lang="en-US" sz="2400" dirty="0">
                <a:solidFill>
                  <a:srgbClr val="663300"/>
                </a:solidFill>
              </a:rPr>
              <a:t>·  His Apostles Were Dramatically Changed</a:t>
            </a:r>
            <a:br>
              <a:rPr lang="en-US" sz="2400" dirty="0">
                <a:solidFill>
                  <a:srgbClr val="663300"/>
                </a:solidFill>
              </a:rPr>
            </a:br>
            <a:r>
              <a:rPr lang="en-US" sz="2400" dirty="0">
                <a:solidFill>
                  <a:srgbClr val="663300"/>
                </a:solidFill>
              </a:rPr>
              <a:t>·  Witnesses Were Willing To Die For Their Claims</a:t>
            </a:r>
            <a:br>
              <a:rPr lang="en-US" sz="2400" dirty="0">
                <a:solidFill>
                  <a:srgbClr val="663300"/>
                </a:solidFill>
              </a:rPr>
            </a:br>
            <a:r>
              <a:rPr lang="en-US" sz="2400" dirty="0">
                <a:solidFill>
                  <a:srgbClr val="663300"/>
                </a:solidFill>
              </a:rPr>
              <a:t>·  Jewish Believers Changed Their Day Of Worship</a:t>
            </a:r>
            <a:br>
              <a:rPr lang="en-US" sz="2400" dirty="0">
                <a:solidFill>
                  <a:srgbClr val="663300"/>
                </a:solidFill>
              </a:rPr>
            </a:br>
            <a:r>
              <a:rPr lang="en-US" sz="2400" dirty="0">
                <a:solidFill>
                  <a:srgbClr val="663300"/>
                </a:solidFill>
              </a:rPr>
              <a:t>·  Although It Was Unexpected, It Was Clearly Predicted</a:t>
            </a:r>
            <a:endParaRPr lang="en-US" sz="2400" dirty="0">
              <a:solidFill>
                <a:srgbClr val="6633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9473062"/>
      </p:ext>
    </p:extLst>
  </p:cSld>
  <p:clrMapOvr>
    <a:masterClrMapping/>
  </p:clrMapOvr>
  <p:transition xmlns:p14="http://schemas.microsoft.com/office/powerpoint/2010/main" spd="slow">
    <p:randomBa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61950"/>
            <a:ext cx="8382000" cy="1200329"/>
          </a:xfrm>
          <a:prstGeom prst="rect">
            <a:avLst/>
          </a:prstGeom>
          <a:noFill/>
        </p:spPr>
        <p:txBody>
          <a:bodyPr wrap="square" lIns="91440" tIns="45720" rIns="91440" bIns="45720">
            <a:spAutoFit/>
          </a:bodyPr>
          <a:lstStyle/>
          <a:p>
            <a:pPr algn="ctr"/>
            <a:r>
              <a:rPr lang="en-US" sz="3600" b="1"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Jesus’ life and resurrection </a:t>
            </a:r>
            <a:r>
              <a:rPr lang="en-US" sz="3600" b="1"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
            </a:r>
            <a:br>
              <a:rPr lang="en-US" sz="3600" b="1"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br>
            <a:r>
              <a:rPr lang="en-US" sz="3600" b="1"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changes </a:t>
            </a:r>
            <a:r>
              <a:rPr lang="en-US" sz="3600" b="1"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me when I… </a:t>
            </a:r>
            <a:endParaRPr lang="en-US" sz="3600" b="1"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spTree>
    <p:extLst>
      <p:ext uri="{BB962C8B-B14F-4D97-AF65-F5344CB8AC3E}">
        <p14:creationId xmlns:p14="http://schemas.microsoft.com/office/powerpoint/2010/main" val="1075625043"/>
      </p:ext>
    </p:extLst>
  </p:cSld>
  <p:clrMapOvr>
    <a:masterClrMapping/>
  </p:clrMapOvr>
  <p:transition xmlns:p14="http://schemas.microsoft.com/office/powerpoint/2010/main" spd="slow">
    <p:randomBa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742950"/>
            <a:ext cx="8382000" cy="646331"/>
          </a:xfrm>
          <a:prstGeom prst="rect">
            <a:avLst/>
          </a:prstGeom>
          <a:noFill/>
        </p:spPr>
        <p:txBody>
          <a:bodyPr wrap="square" lIns="91440" tIns="45720" rIns="91440" bIns="45720">
            <a:spAutoFit/>
          </a:bodyPr>
          <a:lstStyle/>
          <a:p>
            <a:pPr algn="ctr"/>
            <a:r>
              <a:rPr lang="en-US" sz="36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1. Believe it </a:t>
            </a:r>
            <a:r>
              <a:rPr lang="en-US" sz="3600" b="1" u="sng"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really happened</a:t>
            </a:r>
            <a:endParaRPr lang="en-US" sz="3600" b="1" u="sng"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sp>
        <p:nvSpPr>
          <p:cNvPr id="5" name="Content Placeholder 2"/>
          <p:cNvSpPr>
            <a:spLocks noGrp="1"/>
          </p:cNvSpPr>
          <p:nvPr>
            <p:ph idx="1"/>
          </p:nvPr>
        </p:nvSpPr>
        <p:spPr>
          <a:xfrm>
            <a:off x="609600" y="1518630"/>
            <a:ext cx="8229600" cy="2118122"/>
          </a:xfrm>
        </p:spPr>
        <p:txBody>
          <a:bodyPr>
            <a:normAutofit lnSpcReduction="10000"/>
          </a:bodyPr>
          <a:lstStyle/>
          <a:p>
            <a:pPr marL="0" indent="0" algn="ctr">
              <a:buNone/>
            </a:pPr>
            <a:r>
              <a:rPr lang="en-US" sz="2800" dirty="0">
                <a:solidFill>
                  <a:srgbClr val="663300"/>
                </a:solidFill>
              </a:rPr>
              <a:t>I passed on to you what was most important and what had also been passed on to me. Christ died for our sins, just as the Scriptures said. </a:t>
            </a:r>
            <a:r>
              <a:rPr lang="en-US" sz="2800" dirty="0" smtClean="0">
                <a:solidFill>
                  <a:srgbClr val="663300"/>
                </a:solidFill>
              </a:rPr>
              <a:t>He </a:t>
            </a:r>
            <a:r>
              <a:rPr lang="en-US" sz="2800" dirty="0">
                <a:solidFill>
                  <a:srgbClr val="663300"/>
                </a:solidFill>
              </a:rPr>
              <a:t>was buried, and he was raised from the dead on the third day, just as the Scriptures said.</a:t>
            </a:r>
          </a:p>
        </p:txBody>
      </p:sp>
      <p:sp>
        <p:nvSpPr>
          <p:cNvPr id="6" name="TextBox 5"/>
          <p:cNvSpPr txBox="1"/>
          <p:nvPr/>
        </p:nvSpPr>
        <p:spPr>
          <a:xfrm>
            <a:off x="5275118" y="3562350"/>
            <a:ext cx="3321628" cy="677108"/>
          </a:xfrm>
          <a:prstGeom prst="rect">
            <a:avLst/>
          </a:prstGeom>
          <a:noFill/>
        </p:spPr>
        <p:txBody>
          <a:bodyPr wrap="square" rtlCol="0">
            <a:spAutoFit/>
          </a:bodyPr>
          <a:lstStyle/>
          <a:p>
            <a:pPr algn="r"/>
            <a:r>
              <a:rPr lang="en-US" sz="2400" b="1" dirty="0" smtClean="0">
                <a:solidFill>
                  <a:srgbClr val="663300"/>
                </a:solidFill>
              </a:rPr>
              <a:t>1 Corinthians 15:3-4</a:t>
            </a:r>
            <a:br>
              <a:rPr lang="en-US" sz="2400" b="1" dirty="0" smtClean="0">
                <a:solidFill>
                  <a:srgbClr val="663300"/>
                </a:solidFill>
              </a:rPr>
            </a:br>
            <a:r>
              <a:rPr lang="en-US" sz="1400" dirty="0" smtClean="0">
                <a:solidFill>
                  <a:srgbClr val="663300"/>
                </a:solidFill>
              </a:rPr>
              <a:t>New Living Translation</a:t>
            </a:r>
            <a:endParaRPr lang="en-US" sz="2400" dirty="0">
              <a:solidFill>
                <a:srgbClr val="663300"/>
              </a:solidFill>
            </a:endParaRPr>
          </a:p>
        </p:txBody>
      </p:sp>
    </p:spTree>
    <p:extLst>
      <p:ext uri="{BB962C8B-B14F-4D97-AF65-F5344CB8AC3E}">
        <p14:creationId xmlns:p14="http://schemas.microsoft.com/office/powerpoint/2010/main" val="1618136352"/>
      </p:ext>
    </p:extLst>
  </p:cSld>
  <p:clrMapOvr>
    <a:masterClrMapping/>
  </p:clrMapOvr>
  <p:transition xmlns:p14="http://schemas.microsoft.com/office/powerpoint/2010/main" spd="slow">
    <p:randomBa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742950"/>
            <a:ext cx="8382000" cy="646331"/>
          </a:xfrm>
          <a:prstGeom prst="rect">
            <a:avLst/>
          </a:prstGeom>
          <a:noFill/>
        </p:spPr>
        <p:txBody>
          <a:bodyPr wrap="square" lIns="91440" tIns="45720" rIns="91440" bIns="45720">
            <a:spAutoFit/>
          </a:bodyPr>
          <a:lstStyle/>
          <a:p>
            <a:pPr algn="ctr"/>
            <a:r>
              <a:rPr lang="en-US" sz="36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2. Believe it </a:t>
            </a:r>
            <a:r>
              <a:rPr lang="en-US" sz="3600" b="1" u="sng"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happening now</a:t>
            </a:r>
            <a:endParaRPr lang="en-US" sz="3600" b="1" u="sng"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sp>
        <p:nvSpPr>
          <p:cNvPr id="5" name="Content Placeholder 2"/>
          <p:cNvSpPr>
            <a:spLocks noGrp="1"/>
          </p:cNvSpPr>
          <p:nvPr>
            <p:ph idx="1"/>
          </p:nvPr>
        </p:nvSpPr>
        <p:spPr>
          <a:xfrm>
            <a:off x="609600" y="1518630"/>
            <a:ext cx="8229600" cy="2118122"/>
          </a:xfrm>
        </p:spPr>
        <p:txBody>
          <a:bodyPr>
            <a:normAutofit/>
          </a:bodyPr>
          <a:lstStyle/>
          <a:p>
            <a:pPr marL="0" indent="0" algn="ctr">
              <a:buNone/>
            </a:pPr>
            <a:r>
              <a:rPr lang="en-US" sz="2800" dirty="0">
                <a:solidFill>
                  <a:srgbClr val="663300"/>
                </a:solidFill>
              </a:rPr>
              <a:t> But you will receive power when the Holy Spirit comes upon you. And you will be my witnesses, telling people about me everywhere—in Jerusalem, throughout Judea, in Samaria, and to the ends of the earth</a:t>
            </a:r>
            <a:r>
              <a:rPr lang="en-US" sz="2800" dirty="0" smtClean="0">
                <a:solidFill>
                  <a:srgbClr val="663300"/>
                </a:solidFill>
              </a:rPr>
              <a:t>.</a:t>
            </a:r>
            <a:endParaRPr lang="en-US" sz="2800" dirty="0">
              <a:solidFill>
                <a:srgbClr val="663300"/>
              </a:solidFill>
            </a:endParaRPr>
          </a:p>
        </p:txBody>
      </p:sp>
      <p:sp>
        <p:nvSpPr>
          <p:cNvPr id="6" name="TextBox 5"/>
          <p:cNvSpPr txBox="1"/>
          <p:nvPr/>
        </p:nvSpPr>
        <p:spPr>
          <a:xfrm>
            <a:off x="5275118" y="3562350"/>
            <a:ext cx="3321628" cy="677108"/>
          </a:xfrm>
          <a:prstGeom prst="rect">
            <a:avLst/>
          </a:prstGeom>
          <a:noFill/>
        </p:spPr>
        <p:txBody>
          <a:bodyPr wrap="square" rtlCol="0">
            <a:spAutoFit/>
          </a:bodyPr>
          <a:lstStyle/>
          <a:p>
            <a:pPr algn="r"/>
            <a:r>
              <a:rPr lang="en-US" sz="2400" b="1" dirty="0" smtClean="0">
                <a:solidFill>
                  <a:srgbClr val="663300"/>
                </a:solidFill>
              </a:rPr>
              <a:t>Acts 1:8</a:t>
            </a:r>
            <a:br>
              <a:rPr lang="en-US" sz="2400" b="1" dirty="0" smtClean="0">
                <a:solidFill>
                  <a:srgbClr val="663300"/>
                </a:solidFill>
              </a:rPr>
            </a:br>
            <a:r>
              <a:rPr lang="en-US" sz="1400" dirty="0" smtClean="0">
                <a:solidFill>
                  <a:srgbClr val="663300"/>
                </a:solidFill>
              </a:rPr>
              <a:t>New Living Translation</a:t>
            </a:r>
            <a:endParaRPr lang="en-US" sz="2400" dirty="0">
              <a:solidFill>
                <a:srgbClr val="663300"/>
              </a:solidFill>
            </a:endParaRPr>
          </a:p>
        </p:txBody>
      </p:sp>
    </p:spTree>
    <p:extLst>
      <p:ext uri="{BB962C8B-B14F-4D97-AF65-F5344CB8AC3E}">
        <p14:creationId xmlns:p14="http://schemas.microsoft.com/office/powerpoint/2010/main" val="3785735615"/>
      </p:ext>
    </p:extLst>
  </p:cSld>
  <p:clrMapOvr>
    <a:masterClrMapping/>
  </p:clrMapOvr>
  <p:transition xmlns:p14="http://schemas.microsoft.com/office/powerpoint/2010/main" spd="slow">
    <p:randomBar/>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742950"/>
            <a:ext cx="8382000" cy="646331"/>
          </a:xfrm>
          <a:prstGeom prst="rect">
            <a:avLst/>
          </a:prstGeom>
          <a:noFill/>
        </p:spPr>
        <p:txBody>
          <a:bodyPr wrap="square" lIns="91440" tIns="45720" rIns="91440" bIns="45720">
            <a:spAutoFit/>
          </a:bodyPr>
          <a:lstStyle/>
          <a:p>
            <a:pPr algn="ctr"/>
            <a:r>
              <a:rPr lang="en-US" sz="36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3. Believe it </a:t>
            </a:r>
            <a:r>
              <a:rPr lang="en-US" sz="3600" b="1" u="sng"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will happen</a:t>
            </a:r>
            <a:endParaRPr lang="en-US" sz="3600" b="1" u="sng"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sp>
        <p:nvSpPr>
          <p:cNvPr id="6" name="TextBox 5"/>
          <p:cNvSpPr txBox="1"/>
          <p:nvPr/>
        </p:nvSpPr>
        <p:spPr>
          <a:xfrm>
            <a:off x="5275118" y="3562350"/>
            <a:ext cx="3321628" cy="677108"/>
          </a:xfrm>
          <a:prstGeom prst="rect">
            <a:avLst/>
          </a:prstGeom>
          <a:noFill/>
        </p:spPr>
        <p:txBody>
          <a:bodyPr wrap="square" rtlCol="0">
            <a:spAutoFit/>
          </a:bodyPr>
          <a:lstStyle/>
          <a:p>
            <a:pPr algn="r"/>
            <a:r>
              <a:rPr lang="en-US" sz="2400" b="1" dirty="0" smtClean="0">
                <a:solidFill>
                  <a:srgbClr val="663300"/>
                </a:solidFill>
              </a:rPr>
              <a:t>Acts 1:11</a:t>
            </a:r>
            <a:br>
              <a:rPr lang="en-US" sz="2400" b="1" dirty="0" smtClean="0">
                <a:solidFill>
                  <a:srgbClr val="663300"/>
                </a:solidFill>
              </a:rPr>
            </a:br>
            <a:r>
              <a:rPr lang="en-US" sz="1400" dirty="0" smtClean="0">
                <a:solidFill>
                  <a:srgbClr val="663300"/>
                </a:solidFill>
              </a:rPr>
              <a:t>New Living Translation</a:t>
            </a:r>
            <a:endParaRPr lang="en-US" sz="2400" dirty="0">
              <a:solidFill>
                <a:srgbClr val="663300"/>
              </a:solidFill>
            </a:endParaRPr>
          </a:p>
        </p:txBody>
      </p:sp>
      <p:sp>
        <p:nvSpPr>
          <p:cNvPr id="2" name="TextBox 1"/>
          <p:cNvSpPr txBox="1"/>
          <p:nvPr/>
        </p:nvSpPr>
        <p:spPr>
          <a:xfrm>
            <a:off x="862445" y="1657350"/>
            <a:ext cx="7620000" cy="1815882"/>
          </a:xfrm>
          <a:prstGeom prst="rect">
            <a:avLst/>
          </a:prstGeom>
          <a:noFill/>
        </p:spPr>
        <p:txBody>
          <a:bodyPr wrap="square" rtlCol="0">
            <a:spAutoFit/>
          </a:bodyPr>
          <a:lstStyle/>
          <a:p>
            <a:r>
              <a:rPr lang="en-US" sz="2800" b="1" baseline="30000" dirty="0">
                <a:solidFill>
                  <a:srgbClr val="663300"/>
                </a:solidFill>
              </a:rPr>
              <a:t> </a:t>
            </a:r>
            <a:r>
              <a:rPr lang="en-US" sz="2800" dirty="0">
                <a:solidFill>
                  <a:srgbClr val="663300"/>
                </a:solidFill>
              </a:rPr>
              <a:t>“Men of Galilee,” they said, “why are you standing here staring into heaven? Jesus has been taken from you into heaven, but someday he will return from heaven in the same way you saw him go!”</a:t>
            </a:r>
          </a:p>
        </p:txBody>
      </p:sp>
    </p:spTree>
    <p:extLst>
      <p:ext uri="{BB962C8B-B14F-4D97-AF65-F5344CB8AC3E}">
        <p14:creationId xmlns:p14="http://schemas.microsoft.com/office/powerpoint/2010/main" val="3168484901"/>
      </p:ext>
    </p:extLst>
  </p:cSld>
  <p:clrMapOvr>
    <a:masterClrMapping/>
  </p:clrMapOvr>
  <p:transition xmlns:p14="http://schemas.microsoft.com/office/powerpoint/2010/main" spd="slow">
    <p:randomBar/>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290" r="17895"/>
          <a:stretch/>
        </p:blipFill>
        <p:spPr bwMode="auto">
          <a:xfrm>
            <a:off x="1" y="-18832"/>
            <a:ext cx="9143999" cy="5162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209"/>
          <a:stretch/>
        </p:blipFill>
        <p:spPr bwMode="auto">
          <a:xfrm>
            <a:off x="3465" y="-19050"/>
            <a:ext cx="9143999" cy="5162550"/>
          </a:xfrm>
          <a:prstGeom prst="rect">
            <a:avLst/>
          </a:prstGeom>
          <a:noFill/>
          <a:ln>
            <a:noFill/>
          </a:ln>
          <a:effectLst>
            <a:outerShdw dist="35921" dir="2700000" sx="1000" sy="1000" algn="ctr" rotWithShape="0">
              <a:schemeClr val="bg2">
                <a:alpha val="89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660" t="26199" r="9754"/>
          <a:stretch/>
        </p:blipFill>
        <p:spPr bwMode="auto">
          <a:xfrm>
            <a:off x="0" y="-18833"/>
            <a:ext cx="3657600" cy="5211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 y="971550"/>
            <a:ext cx="8382000" cy="2431435"/>
          </a:xfrm>
          <a:prstGeom prst="rect">
            <a:avLst/>
          </a:prstGeom>
          <a:noFill/>
        </p:spPr>
        <p:txBody>
          <a:bodyPr wrap="square" lIns="91440" tIns="45720" rIns="91440" bIns="45720">
            <a:spAutoFit/>
          </a:bodyPr>
          <a:lstStyle/>
          <a:p>
            <a:pPr algn="ctr"/>
            <a:r>
              <a:rPr lang="en-US" sz="72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Where</a:t>
            </a:r>
            <a:r>
              <a:rPr lang="en-US" sz="80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 Jesus  </a:t>
            </a:r>
            <a:r>
              <a:rPr lang="en-US" sz="72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Walked</a:t>
            </a:r>
            <a:endParaRPr lang="en-US" sz="7200" b="1"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sp>
        <p:nvSpPr>
          <p:cNvPr id="5" name="Rectangle 4"/>
          <p:cNvSpPr/>
          <p:nvPr/>
        </p:nvSpPr>
        <p:spPr>
          <a:xfrm>
            <a:off x="1676400" y="3407864"/>
            <a:ext cx="6553200" cy="584775"/>
          </a:xfrm>
          <a:prstGeom prst="rect">
            <a:avLst/>
          </a:prstGeom>
          <a:noFill/>
          <a:effectLst>
            <a:softEdge rad="127000"/>
          </a:effectLst>
        </p:spPr>
        <p:txBody>
          <a:bodyPr wrap="square" lIns="91440" tIns="45720" rIns="91440" bIns="45720">
            <a:spAutoFit/>
          </a:bodyPr>
          <a:lstStyle/>
          <a:p>
            <a:pPr algn="ctr"/>
            <a:r>
              <a:rPr lang="en-US" sz="3200" b="1" dirty="0" smtClean="0">
                <a:ln w="1905"/>
                <a:solidFill>
                  <a:schemeClr val="accent6">
                    <a:lumMod val="50000"/>
                  </a:schemeClr>
                </a:solidFill>
                <a:effectLst>
                  <a:glow rad="114300">
                    <a:srgbClr val="CC9900">
                      <a:alpha val="40000"/>
                    </a:srgbClr>
                  </a:glow>
                  <a:innerShdw blurRad="69850" dist="43180" dir="5400000">
                    <a:srgbClr val="000000">
                      <a:alpha val="65000"/>
                    </a:srgbClr>
                  </a:innerShdw>
                </a:effectLst>
              </a:rPr>
              <a:t>40 days in the footsteps of Christ</a:t>
            </a:r>
            <a:endParaRPr lang="en-US" sz="3200" b="1" dirty="0">
              <a:ln w="1905"/>
              <a:solidFill>
                <a:schemeClr val="accent6">
                  <a:lumMod val="50000"/>
                </a:schemeClr>
              </a:solidFill>
              <a:effectLst>
                <a:glow rad="114300">
                  <a:srgbClr val="CC9900">
                    <a:alpha val="40000"/>
                  </a:srgbClr>
                </a:glow>
                <a:innerShdw blurRad="69850" dist="43180" dir="5400000">
                  <a:srgbClr val="000000">
                    <a:alpha val="65000"/>
                  </a:srgbClr>
                </a:innerShdw>
              </a:effectLst>
            </a:endParaRPr>
          </a:p>
        </p:txBody>
      </p:sp>
    </p:spTree>
    <p:extLst>
      <p:ext uri="{BB962C8B-B14F-4D97-AF65-F5344CB8AC3E}">
        <p14:creationId xmlns:p14="http://schemas.microsoft.com/office/powerpoint/2010/main" val="2553017755"/>
      </p:ext>
    </p:extLst>
  </p:cSld>
  <p:clrMapOvr>
    <a:masterClrMapping/>
  </p:clrMapOvr>
  <p:transition xmlns:p14="http://schemas.microsoft.com/office/powerpoint/2010/main" spd="slow">
    <p:randomBa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047750"/>
            <a:ext cx="3460459"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6416214"/>
      </p:ext>
    </p:extLst>
  </p:cSld>
  <p:clrMapOvr>
    <a:masterClrMapping/>
  </p:clrMapOvr>
  <p:transition xmlns:p14="http://schemas.microsoft.com/office/powerpoint/2010/main" spd="slow">
    <p:randomBa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895350"/>
            <a:ext cx="8382000" cy="830997"/>
          </a:xfrm>
          <a:prstGeom prst="rect">
            <a:avLst/>
          </a:prstGeom>
          <a:noFill/>
        </p:spPr>
        <p:txBody>
          <a:bodyPr wrap="square" lIns="91440" tIns="45720" rIns="91440" bIns="45720">
            <a:spAutoFit/>
          </a:bodyPr>
          <a:lstStyle/>
          <a:p>
            <a:pPr algn="ctr"/>
            <a:r>
              <a:rPr lang="en-US" sz="48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Arrest</a:t>
            </a:r>
            <a:endParaRPr lang="en-US" sz="4800" b="1"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937" y="1726347"/>
            <a:ext cx="3438525" cy="2299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7577534"/>
      </p:ext>
    </p:extLst>
  </p:cSld>
  <p:clrMapOvr>
    <a:masterClrMapping/>
  </p:clrMapOvr>
  <p:transition xmlns:p14="http://schemas.microsoft.com/office/powerpoint/2010/main" spd="slow">
    <p:randomBar/>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33109" y="3339762"/>
            <a:ext cx="3321628" cy="677108"/>
          </a:xfrm>
          <a:prstGeom prst="rect">
            <a:avLst/>
          </a:prstGeom>
          <a:noFill/>
        </p:spPr>
        <p:txBody>
          <a:bodyPr wrap="square" rtlCol="0">
            <a:spAutoFit/>
          </a:bodyPr>
          <a:lstStyle/>
          <a:p>
            <a:pPr algn="r"/>
            <a:r>
              <a:rPr lang="en-US" sz="2400" b="1" dirty="0" smtClean="0">
                <a:solidFill>
                  <a:srgbClr val="663300"/>
                </a:solidFill>
              </a:rPr>
              <a:t>John 18:2-3</a:t>
            </a:r>
            <a:br>
              <a:rPr lang="en-US" sz="2400" b="1" dirty="0" smtClean="0">
                <a:solidFill>
                  <a:srgbClr val="663300"/>
                </a:solidFill>
              </a:rPr>
            </a:br>
            <a:r>
              <a:rPr lang="en-US" sz="1400" dirty="0" smtClean="0">
                <a:solidFill>
                  <a:srgbClr val="663300"/>
                </a:solidFill>
              </a:rPr>
              <a:t>New Living Translation</a:t>
            </a:r>
            <a:endParaRPr lang="en-US" sz="2400" dirty="0">
              <a:solidFill>
                <a:srgbClr val="663300"/>
              </a:solidFill>
            </a:endParaRPr>
          </a:p>
        </p:txBody>
      </p:sp>
      <p:sp>
        <p:nvSpPr>
          <p:cNvPr id="7" name="Content Placeholder 2"/>
          <p:cNvSpPr txBox="1">
            <a:spLocks/>
          </p:cNvSpPr>
          <p:nvPr/>
        </p:nvSpPr>
        <p:spPr>
          <a:xfrm>
            <a:off x="460664" y="895350"/>
            <a:ext cx="8229600" cy="21181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pPr>
            <a:r>
              <a:rPr lang="en-US" sz="2800" dirty="0">
                <a:solidFill>
                  <a:srgbClr val="663300"/>
                </a:solidFill>
              </a:rPr>
              <a:t>Judas, the betrayer, knew this place, because Jesus had often gone there with his disciples. The leading priests and Pharisees had given Judas a contingent of Roman soldiers and Temple guards to accompany him. Now with blazing torches, lanterns, and weapons, they arrived at the olive grove.</a:t>
            </a:r>
          </a:p>
        </p:txBody>
      </p:sp>
    </p:spTree>
    <p:extLst>
      <p:ext uri="{BB962C8B-B14F-4D97-AF65-F5344CB8AC3E}">
        <p14:creationId xmlns:p14="http://schemas.microsoft.com/office/powerpoint/2010/main" val="1123708012"/>
      </p:ext>
    </p:extLst>
  </p:cSld>
  <p:clrMapOvr>
    <a:masterClrMapping/>
  </p:clrMapOvr>
  <p:transition xmlns:p14="http://schemas.microsoft.com/office/powerpoint/2010/main" spd="slow">
    <p:randomBa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33109" y="3339762"/>
            <a:ext cx="3321628" cy="677108"/>
          </a:xfrm>
          <a:prstGeom prst="rect">
            <a:avLst/>
          </a:prstGeom>
          <a:noFill/>
        </p:spPr>
        <p:txBody>
          <a:bodyPr wrap="square" rtlCol="0">
            <a:spAutoFit/>
          </a:bodyPr>
          <a:lstStyle/>
          <a:p>
            <a:pPr algn="r"/>
            <a:r>
              <a:rPr lang="en-US" sz="2400" b="1" dirty="0" smtClean="0">
                <a:solidFill>
                  <a:srgbClr val="663300"/>
                </a:solidFill>
              </a:rPr>
              <a:t>John 18:2-3</a:t>
            </a:r>
            <a:br>
              <a:rPr lang="en-US" sz="2400" b="1" dirty="0" smtClean="0">
                <a:solidFill>
                  <a:srgbClr val="663300"/>
                </a:solidFill>
              </a:rPr>
            </a:br>
            <a:r>
              <a:rPr lang="en-US" sz="1400" dirty="0" smtClean="0">
                <a:solidFill>
                  <a:srgbClr val="663300"/>
                </a:solidFill>
              </a:rPr>
              <a:t>New Living Translation</a:t>
            </a:r>
            <a:endParaRPr lang="en-US" sz="2400" dirty="0">
              <a:solidFill>
                <a:srgbClr val="663300"/>
              </a:solidFill>
            </a:endParaRPr>
          </a:p>
        </p:txBody>
      </p:sp>
      <p:sp>
        <p:nvSpPr>
          <p:cNvPr id="7" name="Content Placeholder 2"/>
          <p:cNvSpPr txBox="1">
            <a:spLocks/>
          </p:cNvSpPr>
          <p:nvPr/>
        </p:nvSpPr>
        <p:spPr>
          <a:xfrm>
            <a:off x="460664" y="895350"/>
            <a:ext cx="8229600" cy="21181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gn="ctr">
              <a:buNone/>
            </a:pPr>
            <a:r>
              <a:rPr lang="en-US" sz="2800" u="sng" dirty="0">
                <a:solidFill>
                  <a:srgbClr val="663300"/>
                </a:solidFill>
              </a:rPr>
              <a:t>Judas</a:t>
            </a:r>
            <a:r>
              <a:rPr lang="en-US" sz="2800" dirty="0">
                <a:solidFill>
                  <a:srgbClr val="663300"/>
                </a:solidFill>
              </a:rPr>
              <a:t>, </a:t>
            </a:r>
            <a:r>
              <a:rPr lang="en-US" sz="2800" dirty="0">
                <a:solidFill>
                  <a:srgbClr val="996633"/>
                </a:solidFill>
              </a:rPr>
              <a:t>the betrayer, knew this place, because Jesus had often gone there with his disciples. The leading priests and Pharisees had given Judas a contingent of Roman soldiers and Temple guards to accompany him. Now with blazing torches, lanterns, and weapons, they arrived at the olive grove</a:t>
            </a:r>
            <a:r>
              <a:rPr lang="en-US" sz="2800" dirty="0">
                <a:solidFill>
                  <a:srgbClr val="663300"/>
                </a:solidFill>
              </a:rPr>
              <a:t>.</a:t>
            </a:r>
          </a:p>
        </p:txBody>
      </p:sp>
    </p:spTree>
    <p:extLst>
      <p:ext uri="{BB962C8B-B14F-4D97-AF65-F5344CB8AC3E}">
        <p14:creationId xmlns:p14="http://schemas.microsoft.com/office/powerpoint/2010/main" val="953974185"/>
      </p:ext>
    </p:extLst>
  </p:cSld>
  <p:clrMapOvr>
    <a:masterClrMapping/>
  </p:clrMapOvr>
  <p:transition xmlns:p14="http://schemas.microsoft.com/office/powerpoint/2010/main" spd="slow">
    <p:randomBar/>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1271885"/>
            <a:ext cx="7772400" cy="461665"/>
          </a:xfrm>
          <a:prstGeom prst="rect">
            <a:avLst/>
          </a:prstGeom>
          <a:noFill/>
        </p:spPr>
        <p:txBody>
          <a:bodyPr wrap="square" rtlCol="0">
            <a:spAutoFit/>
          </a:bodyPr>
          <a:lstStyle/>
          <a:p>
            <a:r>
              <a:rPr lang="en-US" sz="2400" dirty="0" smtClean="0">
                <a:solidFill>
                  <a:srgbClr val="663300"/>
                </a:solidFill>
              </a:rPr>
              <a:t>-He </a:t>
            </a:r>
            <a:r>
              <a:rPr lang="en-US" sz="2400" dirty="0">
                <a:solidFill>
                  <a:srgbClr val="663300"/>
                </a:solidFill>
              </a:rPr>
              <a:t>led </a:t>
            </a:r>
            <a:r>
              <a:rPr lang="en-US" sz="2400" dirty="0" smtClean="0">
                <a:solidFill>
                  <a:srgbClr val="663300"/>
                </a:solidFill>
              </a:rPr>
              <a:t>a revolt </a:t>
            </a:r>
            <a:r>
              <a:rPr lang="en-US" sz="2400" dirty="0">
                <a:solidFill>
                  <a:srgbClr val="663300"/>
                </a:solidFill>
              </a:rPr>
              <a:t>against the Seleucid Empire </a:t>
            </a:r>
            <a:r>
              <a:rPr lang="en-US" sz="2400" dirty="0" smtClean="0">
                <a:solidFill>
                  <a:srgbClr val="663300"/>
                </a:solidFill>
              </a:rPr>
              <a:t>(</a:t>
            </a:r>
            <a:r>
              <a:rPr lang="en-US" sz="2400" dirty="0">
                <a:solidFill>
                  <a:srgbClr val="663300"/>
                </a:solidFill>
              </a:rPr>
              <a:t>167–160 BCE</a:t>
            </a:r>
            <a:r>
              <a:rPr lang="en-US" sz="2400" dirty="0" smtClean="0">
                <a:solidFill>
                  <a:srgbClr val="663300"/>
                </a:solidFill>
              </a:rPr>
              <a:t>)</a:t>
            </a:r>
            <a:endParaRPr lang="en-US" sz="2000" dirty="0">
              <a:solidFill>
                <a:srgbClr val="663300"/>
              </a:solidFill>
            </a:endParaRPr>
          </a:p>
        </p:txBody>
      </p:sp>
      <p:sp>
        <p:nvSpPr>
          <p:cNvPr id="10" name="Rectangle 9"/>
          <p:cNvSpPr/>
          <p:nvPr/>
        </p:nvSpPr>
        <p:spPr>
          <a:xfrm>
            <a:off x="1309254" y="593721"/>
            <a:ext cx="6400800" cy="584775"/>
          </a:xfrm>
          <a:prstGeom prst="rect">
            <a:avLst/>
          </a:prstGeom>
          <a:noFill/>
        </p:spPr>
        <p:txBody>
          <a:bodyPr wrap="square" lIns="91440" tIns="45720" rIns="91440" bIns="45720">
            <a:spAutoFit/>
          </a:bodyPr>
          <a:lstStyle/>
          <a:p>
            <a:pPr algn="ctr"/>
            <a:r>
              <a:rPr lang="en-US" sz="32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Judas Maccabeus</a:t>
            </a:r>
            <a:endParaRPr lang="en-US" sz="3200" b="1"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9316" b="7150"/>
          <a:stretch/>
        </p:blipFill>
        <p:spPr bwMode="auto">
          <a:xfrm>
            <a:off x="935181" y="1853546"/>
            <a:ext cx="7229475" cy="24730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9641965"/>
      </p:ext>
    </p:extLst>
  </p:cSld>
  <p:clrMapOvr>
    <a:masterClrMapping/>
  </p:clrMapOvr>
  <p:transition xmlns:p14="http://schemas.microsoft.com/office/powerpoint/2010/main" spd="slow">
    <p:randomBa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796" y="1211401"/>
            <a:ext cx="5211763" cy="354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2003" b="22819"/>
          <a:stretch/>
        </p:blipFill>
        <p:spPr bwMode="auto">
          <a:xfrm>
            <a:off x="4135582" y="1178496"/>
            <a:ext cx="3783983" cy="16924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309254" y="593721"/>
            <a:ext cx="6400800" cy="584775"/>
          </a:xfrm>
          <a:prstGeom prst="rect">
            <a:avLst/>
          </a:prstGeom>
          <a:noFill/>
        </p:spPr>
        <p:txBody>
          <a:bodyPr wrap="square" lIns="91440" tIns="45720" rIns="91440" bIns="45720">
            <a:spAutoFit/>
          </a:bodyPr>
          <a:lstStyle/>
          <a:p>
            <a:pPr algn="ctr"/>
            <a:r>
              <a:rPr lang="en-US" sz="32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Judas Maccabeus</a:t>
            </a:r>
            <a:endParaRPr lang="en-US" sz="3200" b="1"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7298" y="1657350"/>
            <a:ext cx="2107667" cy="209073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2677530"/>
      </p:ext>
    </p:extLst>
  </p:cSld>
  <p:clrMapOvr>
    <a:masterClrMapping/>
  </p:clrMapOvr>
  <p:transition xmlns:p14="http://schemas.microsoft.com/office/powerpoint/2010/main" spd="slow">
    <p:randomBa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309254" y="593721"/>
            <a:ext cx="6400800" cy="584775"/>
          </a:xfrm>
          <a:prstGeom prst="rect">
            <a:avLst/>
          </a:prstGeom>
          <a:noFill/>
        </p:spPr>
        <p:txBody>
          <a:bodyPr wrap="square" lIns="91440" tIns="45720" rIns="91440" bIns="45720">
            <a:spAutoFit/>
          </a:bodyPr>
          <a:lstStyle/>
          <a:p>
            <a:pPr algn="ctr"/>
            <a:r>
              <a:rPr lang="en-US" sz="3200" b="1" cap="none" spc="0" dirty="0" smtClean="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rPr>
              <a:t>Judas of Galilee</a:t>
            </a:r>
            <a:endParaRPr lang="en-US" sz="3200" b="1" cap="none" spc="0" dirty="0">
              <a:ln w="1905"/>
              <a:solidFill>
                <a:srgbClr val="663300"/>
              </a:solidFill>
              <a:effectLst>
                <a:glow rad="139700">
                  <a:schemeClr val="bg1">
                    <a:alpha val="40000"/>
                  </a:schemeClr>
                </a:glow>
                <a:innerShdw blurRad="69850" dist="43180" dir="5400000">
                  <a:srgbClr val="000000">
                    <a:alpha val="65000"/>
                  </a:srgbClr>
                </a:innerShdw>
              </a:effectLst>
              <a:latin typeface="Lithos Pro Regular" pitchFamily="82" charset="0"/>
            </a:endParaRPr>
          </a:p>
        </p:txBody>
      </p:sp>
      <p:sp>
        <p:nvSpPr>
          <p:cNvPr id="3" name="Rectangle 2"/>
          <p:cNvSpPr/>
          <p:nvPr/>
        </p:nvSpPr>
        <p:spPr>
          <a:xfrm>
            <a:off x="4038600" y="1581150"/>
            <a:ext cx="4343400" cy="1815882"/>
          </a:xfrm>
          <a:prstGeom prst="rect">
            <a:avLst/>
          </a:prstGeom>
        </p:spPr>
        <p:txBody>
          <a:bodyPr wrap="square">
            <a:spAutoFit/>
          </a:bodyPr>
          <a:lstStyle/>
          <a:p>
            <a:r>
              <a:rPr lang="en-US" sz="2800" dirty="0" smtClean="0">
                <a:solidFill>
                  <a:srgbClr val="663300"/>
                </a:solidFill>
              </a:rPr>
              <a:t>A </a:t>
            </a:r>
            <a:r>
              <a:rPr lang="en-US" sz="2800" dirty="0">
                <a:solidFill>
                  <a:srgbClr val="663300"/>
                </a:solidFill>
              </a:rPr>
              <a:t>Jewish leader who led an armed resistance to the census imposed for </a:t>
            </a:r>
            <a:r>
              <a:rPr lang="en-US" sz="2800" dirty="0" smtClean="0">
                <a:solidFill>
                  <a:srgbClr val="663300"/>
                </a:solidFill>
              </a:rPr>
              <a:t>roman tax </a:t>
            </a:r>
            <a:r>
              <a:rPr lang="en-US" sz="2800" dirty="0">
                <a:solidFill>
                  <a:srgbClr val="663300"/>
                </a:solidFill>
              </a:rPr>
              <a:t>purposes </a:t>
            </a:r>
            <a:r>
              <a:rPr lang="en-US" sz="2800" dirty="0" smtClean="0">
                <a:solidFill>
                  <a:srgbClr val="663300"/>
                </a:solidFill>
              </a:rPr>
              <a:t>around </a:t>
            </a:r>
            <a:r>
              <a:rPr lang="en-US" sz="2800" dirty="0">
                <a:solidFill>
                  <a:srgbClr val="663300"/>
                </a:solidFill>
              </a:rPr>
              <a:t>6 AD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76350"/>
            <a:ext cx="2781300" cy="280035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566964"/>
      </p:ext>
    </p:extLst>
  </p:cSld>
  <p:clrMapOvr>
    <a:masterClrMapping/>
  </p:clrMapOvr>
  <p:transition xmlns:p14="http://schemas.microsoft.com/office/powerpoint/2010/main" spd="slow">
    <p:randomBa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4096</TotalTime>
  <Words>593</Words>
  <Application>Microsoft Macintosh PowerPoint</Application>
  <PresentationFormat>On-screen Show (16:9)</PresentationFormat>
  <Paragraphs>59</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jim.smith</dc:creator>
  <cp:lastModifiedBy>Matt Shool</cp:lastModifiedBy>
  <cp:revision>61</cp:revision>
  <dcterms:created xsi:type="dcterms:W3CDTF">2015-09-01T16:25:20Z</dcterms:created>
  <dcterms:modified xsi:type="dcterms:W3CDTF">2015-11-05T20:14:52Z</dcterms:modified>
</cp:coreProperties>
</file>