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394" r:id="rId3"/>
    <p:sldId id="256" r:id="rId4"/>
    <p:sldId id="334" r:id="rId5"/>
    <p:sldId id="257" r:id="rId6"/>
    <p:sldId id="323" r:id="rId7"/>
    <p:sldId id="301" r:id="rId8"/>
    <p:sldId id="268" r:id="rId9"/>
    <p:sldId id="273" r:id="rId10"/>
    <p:sldId id="288" r:id="rId11"/>
    <p:sldId id="277" r:id="rId12"/>
    <p:sldId id="337" r:id="rId13"/>
    <p:sldId id="290" r:id="rId14"/>
    <p:sldId id="338" r:id="rId15"/>
    <p:sldId id="308" r:id="rId16"/>
    <p:sldId id="309" r:id="rId17"/>
    <p:sldId id="270" r:id="rId18"/>
    <p:sldId id="307" r:id="rId19"/>
    <p:sldId id="276" r:id="rId20"/>
    <p:sldId id="339" r:id="rId21"/>
    <p:sldId id="340" r:id="rId22"/>
    <p:sldId id="341" r:id="rId23"/>
    <p:sldId id="342" r:id="rId24"/>
    <p:sldId id="343" r:id="rId25"/>
    <p:sldId id="292" r:id="rId26"/>
    <p:sldId id="310" r:id="rId27"/>
    <p:sldId id="324" r:id="rId28"/>
    <p:sldId id="344" r:id="rId29"/>
    <p:sldId id="327" r:id="rId30"/>
    <p:sldId id="293" r:id="rId31"/>
    <p:sldId id="345" r:id="rId32"/>
    <p:sldId id="313" r:id="rId33"/>
    <p:sldId id="286"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1"/>
  </p:normalViewPr>
  <p:slideViewPr>
    <p:cSldViewPr>
      <p:cViewPr varScale="1">
        <p:scale>
          <a:sx n="109" d="100"/>
          <a:sy n="109" d="100"/>
        </p:scale>
        <p:origin x="706"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6B2BA0-59B6-4AAF-A8D5-E14290A99864}" type="datetimeFigureOut">
              <a:rPr lang="en-US" smtClean="0"/>
              <a:t>6/23/2016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0257C8-6BBE-4D6A-8A7C-BCCB1138AB8E}" type="slidenum">
              <a:rPr lang="en-US" smtClean="0"/>
              <a:t>‹#›</a:t>
            </a:fld>
            <a:endParaRPr lang="en-US"/>
          </a:p>
        </p:txBody>
      </p:sp>
    </p:spTree>
    <p:extLst>
      <p:ext uri="{BB962C8B-B14F-4D97-AF65-F5344CB8AC3E}">
        <p14:creationId xmlns:p14="http://schemas.microsoft.com/office/powerpoint/2010/main" val="2428021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E2054F-9071-451C-AEE3-2DBA7B8C0E92}"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91257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2054F-9071-451C-AEE3-2DBA7B8C0E92}"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3260330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2054F-9071-451C-AEE3-2DBA7B8C0E92}"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3350155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E2054F-9071-451C-AEE3-2DBA7B8C0E92}" type="datetimeFigureOut">
              <a:rPr lang="en-US" smtClean="0">
                <a:solidFill>
                  <a:prstClr val="black">
                    <a:tint val="75000"/>
                  </a:prstClr>
                </a:solidFill>
              </a:rPr>
              <a:pPr/>
              <a:t>6/23/2016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600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2054F-9071-451C-AEE3-2DBA7B8C0E92}" type="datetimeFigureOut">
              <a:rPr lang="en-US" smtClean="0">
                <a:solidFill>
                  <a:prstClr val="black">
                    <a:tint val="75000"/>
                  </a:prstClr>
                </a:solidFill>
              </a:rPr>
              <a:pPr/>
              <a:t>6/23/2016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9618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E2054F-9071-451C-AEE3-2DBA7B8C0E92}" type="datetimeFigureOut">
              <a:rPr lang="en-US" smtClean="0">
                <a:solidFill>
                  <a:prstClr val="black">
                    <a:tint val="75000"/>
                  </a:prstClr>
                </a:solidFill>
              </a:rPr>
              <a:pPr/>
              <a:t>6/23/2016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835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E2054F-9071-451C-AEE3-2DBA7B8C0E92}" type="datetimeFigureOut">
              <a:rPr lang="en-US" smtClean="0">
                <a:solidFill>
                  <a:prstClr val="black">
                    <a:tint val="75000"/>
                  </a:prstClr>
                </a:solidFill>
              </a:rPr>
              <a:pPr/>
              <a:t>6/23/2016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766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E2054F-9071-451C-AEE3-2DBA7B8C0E92}" type="datetimeFigureOut">
              <a:rPr lang="en-US" smtClean="0">
                <a:solidFill>
                  <a:prstClr val="black">
                    <a:tint val="75000"/>
                  </a:prstClr>
                </a:solidFill>
              </a:rPr>
              <a:pPr/>
              <a:t>6/23/2016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040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E2054F-9071-451C-AEE3-2DBA7B8C0E92}" type="datetimeFigureOut">
              <a:rPr lang="en-US" smtClean="0">
                <a:solidFill>
                  <a:prstClr val="black">
                    <a:tint val="75000"/>
                  </a:prstClr>
                </a:solidFill>
              </a:rPr>
              <a:pPr/>
              <a:t>6/23/2016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563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E2054F-9071-451C-AEE3-2DBA7B8C0E92}" type="datetimeFigureOut">
              <a:rPr lang="en-US" smtClean="0">
                <a:solidFill>
                  <a:prstClr val="black">
                    <a:tint val="75000"/>
                  </a:prstClr>
                </a:solidFill>
              </a:rPr>
              <a:pPr/>
              <a:t>6/23/2016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91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E2054F-9071-451C-AEE3-2DBA7B8C0E92}" type="datetimeFigureOut">
              <a:rPr lang="en-US" smtClean="0">
                <a:solidFill>
                  <a:prstClr val="black">
                    <a:tint val="75000"/>
                  </a:prstClr>
                </a:solidFill>
              </a:rPr>
              <a:pPr/>
              <a:t>6/23/2016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068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2054F-9071-451C-AEE3-2DBA7B8C0E92}"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3913550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E2054F-9071-451C-AEE3-2DBA7B8C0E92}" type="datetimeFigureOut">
              <a:rPr lang="en-US" smtClean="0">
                <a:solidFill>
                  <a:prstClr val="black">
                    <a:tint val="75000"/>
                  </a:prstClr>
                </a:solidFill>
              </a:rPr>
              <a:pPr/>
              <a:t>6/23/2016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637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2054F-9071-451C-AEE3-2DBA7B8C0E92}" type="datetimeFigureOut">
              <a:rPr lang="en-US" smtClean="0">
                <a:solidFill>
                  <a:prstClr val="black">
                    <a:tint val="75000"/>
                  </a:prstClr>
                </a:solidFill>
              </a:rPr>
              <a:pPr/>
              <a:t>6/23/2016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021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2054F-9071-451C-AEE3-2DBA7B8C0E92}" type="datetimeFigureOut">
              <a:rPr lang="en-US" smtClean="0">
                <a:solidFill>
                  <a:prstClr val="black">
                    <a:tint val="75000"/>
                  </a:prstClr>
                </a:solidFill>
              </a:rPr>
              <a:pPr/>
              <a:t>6/23/2016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07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E2054F-9071-451C-AEE3-2DBA7B8C0E92}"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20414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E2054F-9071-451C-AEE3-2DBA7B8C0E92}"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409095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E2054F-9071-451C-AEE3-2DBA7B8C0E92}" type="datetimeFigureOut">
              <a:rPr lang="en-US" smtClean="0"/>
              <a:t>6/23/2016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783044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E2054F-9071-451C-AEE3-2DBA7B8C0E92}" type="datetimeFigureOut">
              <a:rPr lang="en-US" smtClean="0"/>
              <a:t>6/23/2016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2752054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E2054F-9071-451C-AEE3-2DBA7B8C0E92}" type="datetimeFigureOut">
              <a:rPr lang="en-US" smtClean="0"/>
              <a:t>6/23/2016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4088480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E2054F-9071-451C-AEE3-2DBA7B8C0E92}"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2365835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E2054F-9071-451C-AEE3-2DBA7B8C0E92}"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1EF91-EE1D-486A-B9AB-EA342F96DB80}" type="slidenum">
              <a:rPr lang="en-US" smtClean="0"/>
              <a:t>‹#›</a:t>
            </a:fld>
            <a:endParaRPr lang="en-US"/>
          </a:p>
        </p:txBody>
      </p:sp>
    </p:spTree>
    <p:extLst>
      <p:ext uri="{BB962C8B-B14F-4D97-AF65-F5344CB8AC3E}">
        <p14:creationId xmlns:p14="http://schemas.microsoft.com/office/powerpoint/2010/main" val="267338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3E2054F-9071-451C-AEE3-2DBA7B8C0E92}" type="datetimeFigureOut">
              <a:rPr lang="en-US" smtClean="0"/>
              <a:t>6/23/2016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B91EF91-EE1D-486A-B9AB-EA342F96DB80}" type="slidenum">
              <a:rPr lang="en-US" smtClean="0"/>
              <a:t>‹#›</a:t>
            </a:fld>
            <a:endParaRPr lang="en-US"/>
          </a:p>
        </p:txBody>
      </p:sp>
    </p:spTree>
    <p:extLst>
      <p:ext uri="{BB962C8B-B14F-4D97-AF65-F5344CB8AC3E}">
        <p14:creationId xmlns:p14="http://schemas.microsoft.com/office/powerpoint/2010/main" val="3066236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3E2054F-9071-451C-AEE3-2DBA7B8C0E92}" type="datetimeFigureOut">
              <a:rPr lang="en-US" smtClean="0">
                <a:solidFill>
                  <a:prstClr val="black">
                    <a:tint val="75000"/>
                  </a:prstClr>
                </a:solidFill>
              </a:rPr>
              <a:pPr/>
              <a:t>6/23/2016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B91EF91-EE1D-486A-B9AB-EA342F96DB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741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98417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75" y="1128030"/>
            <a:ext cx="9144000" cy="35011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1276350"/>
            <a:ext cx="9144000" cy="2554545"/>
          </a:xfrm>
          <a:prstGeom prst="rect">
            <a:avLst/>
          </a:prstGeom>
          <a:noFill/>
        </p:spPr>
        <p:txBody>
          <a:bodyPr wrap="square" rtlCol="0">
            <a:spAutoFit/>
          </a:bodyPr>
          <a:lstStyle/>
          <a:p>
            <a:pPr algn="ct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  Stay alert! </a:t>
            </a:r>
            <a:b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Watch out for your great enemy, </a:t>
            </a:r>
            <a:b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the devil. </a:t>
            </a:r>
            <a:b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He prowls around like a roaring lion, </a:t>
            </a:r>
            <a:b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looking for someone to devour.</a:t>
            </a:r>
          </a:p>
        </p:txBody>
      </p:sp>
      <p:sp>
        <p:nvSpPr>
          <p:cNvPr id="7" name="TextBox 6"/>
          <p:cNvSpPr txBox="1"/>
          <p:nvPr/>
        </p:nvSpPr>
        <p:spPr>
          <a:xfrm>
            <a:off x="4267200" y="3731865"/>
            <a:ext cx="4648200" cy="646331"/>
          </a:xfrm>
          <a:prstGeom prst="rect">
            <a:avLst/>
          </a:prstGeom>
          <a:noFill/>
        </p:spPr>
        <p:txBody>
          <a:bodyPr wrap="square" rtlCol="0">
            <a:spAutoFit/>
          </a:bodyPr>
          <a:lstStyle/>
          <a:p>
            <a:pPr algn="r"/>
            <a:r>
              <a:rPr lang="en-US" sz="2400" dirty="0">
                <a:solidFill>
                  <a:schemeClr val="bg1"/>
                </a:solidFill>
                <a:effectLst>
                  <a:outerShdw blurRad="38100" dist="38100" dir="2700000" algn="tl">
                    <a:srgbClr val="000000">
                      <a:alpha val="43137"/>
                    </a:srgbClr>
                  </a:outerShdw>
                </a:effectLst>
                <a:latin typeface="Augustus" pitchFamily="2" charset="0"/>
              </a:rPr>
              <a:t>1 Peter 5:8</a:t>
            </a:r>
          </a:p>
          <a:p>
            <a:pPr algn="r"/>
            <a:r>
              <a:rPr lang="en-US" sz="1200" dirty="0">
                <a:solidFill>
                  <a:schemeClr val="bg1"/>
                </a:solidFill>
                <a:effectLst>
                  <a:outerShdw blurRad="38100" dist="38100" dir="2700000" algn="tl">
                    <a:srgbClr val="000000">
                      <a:alpha val="43137"/>
                    </a:srgbClr>
                  </a:outerShdw>
                </a:effectLst>
                <a:latin typeface="Augustus" pitchFamily="2" charset="0"/>
              </a:rPr>
              <a:t>New living translation</a:t>
            </a:r>
            <a:endParaRPr lang="en-US" sz="24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1595528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33550"/>
            <a:ext cx="9144000" cy="2286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102" y="2104132"/>
            <a:ext cx="9144000" cy="1077218"/>
          </a:xfrm>
          <a:prstGeom prst="rect">
            <a:avLst/>
          </a:prstGeom>
          <a:noFill/>
        </p:spPr>
        <p:txBody>
          <a:bodyPr wrap="square" rtlCol="0">
            <a:spAutoFit/>
          </a:bodyPr>
          <a:lstStyle/>
          <a:p>
            <a:pPr algn="ct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  Even Satan disguises himself </a:t>
            </a:r>
            <a:b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as an angel of light.</a:t>
            </a:r>
          </a:p>
        </p:txBody>
      </p:sp>
      <p:sp>
        <p:nvSpPr>
          <p:cNvPr id="7" name="TextBox 6"/>
          <p:cNvSpPr txBox="1"/>
          <p:nvPr/>
        </p:nvSpPr>
        <p:spPr>
          <a:xfrm>
            <a:off x="4267200" y="3181350"/>
            <a:ext cx="4648200" cy="646331"/>
          </a:xfrm>
          <a:prstGeom prst="rect">
            <a:avLst/>
          </a:prstGeom>
          <a:noFill/>
        </p:spPr>
        <p:txBody>
          <a:bodyPr wrap="square" rtlCol="0">
            <a:spAutoFit/>
          </a:bodyPr>
          <a:lstStyle/>
          <a:p>
            <a:pPr algn="r"/>
            <a:r>
              <a:rPr lang="en-US" sz="2400" dirty="0">
                <a:solidFill>
                  <a:schemeClr val="bg1"/>
                </a:solidFill>
                <a:effectLst>
                  <a:outerShdw blurRad="38100" dist="38100" dir="2700000" algn="tl">
                    <a:srgbClr val="000000">
                      <a:alpha val="43137"/>
                    </a:srgbClr>
                  </a:outerShdw>
                </a:effectLst>
                <a:latin typeface="Augustus" pitchFamily="2" charset="0"/>
              </a:rPr>
              <a:t>2 Corinthians 11:14</a:t>
            </a:r>
          </a:p>
          <a:p>
            <a:pPr algn="r"/>
            <a:r>
              <a:rPr lang="en-US" sz="1200" dirty="0">
                <a:solidFill>
                  <a:schemeClr val="bg1"/>
                </a:solidFill>
                <a:effectLst>
                  <a:outerShdw blurRad="38100" dist="38100" dir="2700000" algn="tl">
                    <a:srgbClr val="000000">
                      <a:alpha val="43137"/>
                    </a:srgbClr>
                  </a:outerShdw>
                </a:effectLst>
                <a:latin typeface="Augustus" pitchFamily="2" charset="0"/>
              </a:rPr>
              <a:t>New Living Translation</a:t>
            </a:r>
            <a:endParaRPr lang="en-US" sz="24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420120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28370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57350"/>
            <a:ext cx="9144001" cy="22098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6700" y="1692084"/>
            <a:ext cx="8610599" cy="1754326"/>
          </a:xfrm>
          <a:prstGeom prst="rect">
            <a:avLst/>
          </a:prstGeom>
          <a:noFill/>
        </p:spPr>
        <p:txBody>
          <a:bodyPr wrap="square" rtlCol="0">
            <a:spAutoFit/>
          </a:bodyPr>
          <a:lstStyle/>
          <a:p>
            <a:pPr algn="ctr"/>
            <a:r>
              <a:rPr lang="en-US" sz="3600" dirty="0">
                <a:solidFill>
                  <a:srgbClr val="FFC000"/>
                </a:solidFill>
                <a:latin typeface="Century Gothic" panose="020B0502020202020204" pitchFamily="34" charset="0"/>
              </a:rPr>
              <a:t>Sometimes Satan’s ambassador’s can lie more convincingly that Christians can tell the truth.   </a:t>
            </a:r>
            <a:endParaRPr lang="en-US" dirty="0">
              <a:solidFill>
                <a:schemeClr val="bg1"/>
              </a:solidFill>
              <a:latin typeface="Augustus" pitchFamily="2" charset="0"/>
            </a:endParaRPr>
          </a:p>
        </p:txBody>
      </p:sp>
      <p:sp>
        <p:nvSpPr>
          <p:cNvPr id="4" name="TextBox 3"/>
          <p:cNvSpPr txBox="1"/>
          <p:nvPr/>
        </p:nvSpPr>
        <p:spPr>
          <a:xfrm>
            <a:off x="4267200" y="3181350"/>
            <a:ext cx="4648200" cy="584775"/>
          </a:xfrm>
          <a:prstGeom prst="rect">
            <a:avLst/>
          </a:prstGeom>
          <a:noFill/>
        </p:spPr>
        <p:txBody>
          <a:bodyPr wrap="square" rtlCol="0">
            <a:spAutoFit/>
          </a:bodyPr>
          <a:lstStyle/>
          <a:p>
            <a:pPr algn="r"/>
            <a:br>
              <a:rPr lang="en-US" sz="1600" dirty="0">
                <a:solidFill>
                  <a:schemeClr val="bg1"/>
                </a:solidFill>
                <a:effectLst>
                  <a:outerShdw blurRad="38100" dist="38100" dir="2700000" algn="tl">
                    <a:srgbClr val="000000">
                      <a:alpha val="43137"/>
                    </a:srgbClr>
                  </a:outerShdw>
                </a:effectLst>
                <a:latin typeface="Augustus" pitchFamily="2" charset="0"/>
              </a:rPr>
            </a:br>
            <a:r>
              <a:rPr lang="en-US" sz="1600" dirty="0">
                <a:solidFill>
                  <a:schemeClr val="bg1"/>
                </a:solidFill>
                <a:effectLst>
                  <a:outerShdw blurRad="38100" dist="38100" dir="2700000" algn="tl">
                    <a:srgbClr val="000000">
                      <a:alpha val="43137"/>
                    </a:srgbClr>
                  </a:outerShdw>
                </a:effectLst>
                <a:latin typeface="Augustus" pitchFamily="2" charset="0"/>
              </a:rPr>
              <a:t>-Warren W. </a:t>
            </a:r>
            <a:r>
              <a:rPr lang="en-US" sz="1600" dirty="0" err="1">
                <a:solidFill>
                  <a:schemeClr val="bg1"/>
                </a:solidFill>
                <a:effectLst>
                  <a:outerShdw blurRad="38100" dist="38100" dir="2700000" algn="tl">
                    <a:srgbClr val="000000">
                      <a:alpha val="43137"/>
                    </a:srgbClr>
                  </a:outerShdw>
                </a:effectLst>
                <a:latin typeface="Augustus" pitchFamily="2" charset="0"/>
              </a:rPr>
              <a:t>Wiersbe</a:t>
            </a:r>
            <a:endParaRPr lang="en-US" sz="32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2325095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00149"/>
            <a:ext cx="9182100" cy="2133601"/>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6750" y="1295221"/>
            <a:ext cx="7848600" cy="1200329"/>
          </a:xfrm>
          <a:prstGeom prst="rect">
            <a:avLst/>
          </a:prstGeom>
          <a:noFill/>
        </p:spPr>
        <p:txBody>
          <a:bodyPr wrap="square" rtlCol="0">
            <a:spAutoFit/>
          </a:bodyPr>
          <a:lstStyle/>
          <a:p>
            <a:pPr algn="ctr"/>
            <a:r>
              <a:rPr lang="en-US" sz="7200" dirty="0">
                <a:solidFill>
                  <a:schemeClr val="bg1"/>
                </a:solidFill>
                <a:effectLst>
                  <a:outerShdw blurRad="50800" dist="50800" dir="5400000" algn="ctr" rotWithShape="0">
                    <a:schemeClr val="tx1"/>
                  </a:outerShdw>
                </a:effectLst>
                <a:latin typeface="Augustus" pitchFamily="2" charset="0"/>
              </a:rPr>
              <a:t>ASK GOD</a:t>
            </a:r>
            <a:endParaRPr lang="en-US" sz="7200" dirty="0">
              <a:solidFill>
                <a:schemeClr val="bg1"/>
              </a:solidFill>
              <a:latin typeface="Augustus" pitchFamily="2" charset="0"/>
            </a:endParaRPr>
          </a:p>
        </p:txBody>
      </p:sp>
      <p:sp>
        <p:nvSpPr>
          <p:cNvPr id="2" name="TextBox 1"/>
          <p:cNvSpPr txBox="1"/>
          <p:nvPr/>
        </p:nvSpPr>
        <p:spPr>
          <a:xfrm>
            <a:off x="190500" y="1572964"/>
            <a:ext cx="990600" cy="1446550"/>
          </a:xfrm>
          <a:prstGeom prst="rect">
            <a:avLst/>
          </a:prstGeom>
          <a:noFill/>
        </p:spPr>
        <p:txBody>
          <a:bodyPr wrap="square" rtlCol="0">
            <a:spAutoFit/>
          </a:bodyPr>
          <a:lstStyle/>
          <a:p>
            <a:r>
              <a:rPr lang="en-US" sz="8800" dirty="0">
                <a:solidFill>
                  <a:schemeClr val="bg1"/>
                </a:solidFill>
                <a:effectLst>
                  <a:outerShdw blurRad="38100" dist="38100" dir="2700000" algn="tl">
                    <a:srgbClr val="000000">
                      <a:alpha val="43137"/>
                    </a:srgbClr>
                  </a:outerShdw>
                </a:effectLst>
                <a:latin typeface="Augustus" pitchFamily="2" charset="0"/>
              </a:rPr>
              <a:t>2</a:t>
            </a:r>
          </a:p>
        </p:txBody>
      </p:sp>
      <p:sp>
        <p:nvSpPr>
          <p:cNvPr id="6" name="TextBox 5"/>
          <p:cNvSpPr txBox="1"/>
          <p:nvPr/>
        </p:nvSpPr>
        <p:spPr>
          <a:xfrm>
            <a:off x="1905000" y="2473464"/>
            <a:ext cx="4876800" cy="707886"/>
          </a:xfrm>
          <a:prstGeom prst="rect">
            <a:avLst/>
          </a:prstGeom>
          <a:noFill/>
        </p:spPr>
        <p:txBody>
          <a:bodyPr wrap="square" rtlCol="0">
            <a:spAutoFit/>
          </a:bodyPr>
          <a:lstStyle/>
          <a:p>
            <a:pPr algn="ctr"/>
            <a:r>
              <a:rPr lang="en-US" sz="4000" dirty="0">
                <a:solidFill>
                  <a:srgbClr val="FFC000"/>
                </a:solidFill>
                <a:effectLst>
                  <a:outerShdw blurRad="38100" dist="38100" dir="2700000" algn="tl">
                    <a:srgbClr val="000000">
                      <a:alpha val="43137"/>
                    </a:srgbClr>
                  </a:outerShdw>
                </a:effectLst>
                <a:latin typeface="Century Gothic" panose="020B0502020202020204" pitchFamily="34" charset="0"/>
              </a:rPr>
              <a:t>FOR WISDOM</a:t>
            </a:r>
          </a:p>
        </p:txBody>
      </p:sp>
      <p:cxnSp>
        <p:nvCxnSpPr>
          <p:cNvPr id="7" name="Straight Connector 6"/>
          <p:cNvCxnSpPr/>
          <p:nvPr/>
        </p:nvCxnSpPr>
        <p:spPr>
          <a:xfrm>
            <a:off x="2895600" y="2419350"/>
            <a:ext cx="335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37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04950"/>
            <a:ext cx="9144000" cy="22098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 y="1657350"/>
            <a:ext cx="9144000" cy="1077218"/>
          </a:xfrm>
          <a:prstGeom prst="rect">
            <a:avLst/>
          </a:prstGeom>
          <a:noFill/>
        </p:spPr>
        <p:txBody>
          <a:bodyPr wrap="square" rtlCol="0">
            <a:spAutoFit/>
          </a:bodyPr>
          <a:lstStyle/>
          <a:p>
            <a:pPr algn="ct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So the Israelites examined their food, but they did not consult the Lord.</a:t>
            </a:r>
          </a:p>
        </p:txBody>
      </p:sp>
      <p:sp>
        <p:nvSpPr>
          <p:cNvPr id="6" name="TextBox 5"/>
          <p:cNvSpPr txBox="1"/>
          <p:nvPr/>
        </p:nvSpPr>
        <p:spPr>
          <a:xfrm>
            <a:off x="4184073" y="2838450"/>
            <a:ext cx="4648200" cy="646331"/>
          </a:xfrm>
          <a:prstGeom prst="rect">
            <a:avLst/>
          </a:prstGeom>
          <a:noFill/>
        </p:spPr>
        <p:txBody>
          <a:bodyPr wrap="square" rtlCol="0">
            <a:spAutoFit/>
          </a:bodyPr>
          <a:lstStyle/>
          <a:p>
            <a:pPr algn="r"/>
            <a:r>
              <a:rPr lang="en-US" sz="2400" dirty="0">
                <a:solidFill>
                  <a:schemeClr val="bg1"/>
                </a:solidFill>
                <a:effectLst>
                  <a:outerShdw blurRad="38100" dist="38100" dir="2700000" algn="tl">
                    <a:srgbClr val="000000">
                      <a:alpha val="43137"/>
                    </a:srgbClr>
                  </a:outerShdw>
                </a:effectLst>
                <a:latin typeface="Augustus" pitchFamily="2" charset="0"/>
              </a:rPr>
              <a:t>Joshua 9:14</a:t>
            </a:r>
          </a:p>
          <a:p>
            <a:pPr algn="r"/>
            <a:r>
              <a:rPr lang="en-US" sz="1200" dirty="0">
                <a:solidFill>
                  <a:schemeClr val="bg1"/>
                </a:solidFill>
                <a:effectLst>
                  <a:outerShdw blurRad="38100" dist="38100" dir="2700000" algn="tl">
                    <a:srgbClr val="000000">
                      <a:alpha val="43137"/>
                    </a:srgbClr>
                  </a:outerShdw>
                </a:effectLst>
                <a:latin typeface="Augustus" pitchFamily="2" charset="0"/>
              </a:rPr>
              <a:t>New Living Translation</a:t>
            </a:r>
            <a:endParaRPr lang="en-US" sz="24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952156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00150"/>
            <a:ext cx="9144000" cy="29718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318" y="1428750"/>
            <a:ext cx="9144000" cy="1569660"/>
          </a:xfrm>
          <a:prstGeom prst="rect">
            <a:avLst/>
          </a:prstGeom>
          <a:noFill/>
        </p:spPr>
        <p:txBody>
          <a:bodyPr wrap="square" rtlCol="0">
            <a:spAutoFit/>
          </a:bodyPr>
          <a:lstStyle/>
          <a:p>
            <a:pPr algn="ct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If any of you lacks wisdom, you should ask God, who gives generously to all without finding fault, and it will be given to you. </a:t>
            </a:r>
          </a:p>
        </p:txBody>
      </p:sp>
      <p:sp>
        <p:nvSpPr>
          <p:cNvPr id="6" name="TextBox 5"/>
          <p:cNvSpPr txBox="1"/>
          <p:nvPr/>
        </p:nvSpPr>
        <p:spPr>
          <a:xfrm>
            <a:off x="4977245" y="3258234"/>
            <a:ext cx="3962400" cy="646331"/>
          </a:xfrm>
          <a:prstGeom prst="rect">
            <a:avLst/>
          </a:prstGeom>
          <a:noFill/>
        </p:spPr>
        <p:txBody>
          <a:bodyPr wrap="square" rtlCol="0">
            <a:spAutoFit/>
          </a:bodyPr>
          <a:lstStyle/>
          <a:p>
            <a:pPr algn="r"/>
            <a:r>
              <a:rPr lang="en-US" sz="2400" dirty="0">
                <a:solidFill>
                  <a:schemeClr val="bg1"/>
                </a:solidFill>
                <a:effectLst>
                  <a:outerShdw blurRad="38100" dist="38100" dir="2700000" algn="tl">
                    <a:srgbClr val="000000">
                      <a:alpha val="43137"/>
                    </a:srgbClr>
                  </a:outerShdw>
                </a:effectLst>
                <a:latin typeface="Augustus" pitchFamily="2" charset="0"/>
              </a:rPr>
              <a:t>James 1:5</a:t>
            </a:r>
            <a:br>
              <a:rPr lang="en-US" sz="2400" dirty="0">
                <a:solidFill>
                  <a:schemeClr val="bg1"/>
                </a:solidFill>
                <a:effectLst>
                  <a:outerShdw blurRad="38100" dist="38100" dir="2700000" algn="tl">
                    <a:srgbClr val="000000">
                      <a:alpha val="43137"/>
                    </a:srgbClr>
                  </a:outerShdw>
                </a:effectLst>
                <a:latin typeface="Augustus" pitchFamily="2" charset="0"/>
              </a:rPr>
            </a:br>
            <a:r>
              <a:rPr lang="en-US" sz="1200" dirty="0">
                <a:solidFill>
                  <a:schemeClr val="bg1"/>
                </a:solidFill>
                <a:effectLst>
                  <a:outerShdw blurRad="38100" dist="38100" dir="2700000" algn="tl">
                    <a:srgbClr val="000000">
                      <a:alpha val="43137"/>
                    </a:srgbClr>
                  </a:outerShdw>
                </a:effectLst>
                <a:latin typeface="Augustus" pitchFamily="2" charset="0"/>
              </a:rPr>
              <a:t>New International version</a:t>
            </a:r>
            <a:endParaRPr lang="en-US" sz="24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489473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65981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5750"/>
            <a:ext cx="9144000" cy="4191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027" y="438150"/>
            <a:ext cx="9144000" cy="3785652"/>
          </a:xfrm>
          <a:prstGeom prst="rect">
            <a:avLst/>
          </a:prstGeom>
          <a:noFill/>
        </p:spPr>
        <p:txBody>
          <a:bodyPr wrap="square" rtlCol="0">
            <a:spAutoFit/>
          </a:bodyPr>
          <a:lstStyle/>
          <a:p>
            <a:pPr algn="ctr"/>
            <a:r>
              <a:rPr lang="en-US" sz="2800" dirty="0">
                <a:solidFill>
                  <a:schemeClr val="bg1"/>
                </a:solidFill>
                <a:latin typeface="Century Gothic" panose="020B0502020202020204" pitchFamily="34" charset="0"/>
              </a:rPr>
              <a:t>- Accept God’s Word as the final authority. </a:t>
            </a:r>
          </a:p>
          <a:p>
            <a:pPr algn="ctr"/>
            <a:r>
              <a:rPr lang="en-US" sz="2800" dirty="0">
                <a:solidFill>
                  <a:srgbClr val="FFC000"/>
                </a:solidFill>
                <a:latin typeface="Century Gothic" panose="020B0502020202020204" pitchFamily="34" charset="0"/>
              </a:rPr>
              <a:t>"Your Word is a lamp to my feet and a light for my path." </a:t>
            </a:r>
            <a:r>
              <a:rPr lang="en-US" sz="1600" dirty="0">
                <a:solidFill>
                  <a:schemeClr val="bg1"/>
                </a:solidFill>
                <a:latin typeface="Augustus" pitchFamily="2" charset="0"/>
              </a:rPr>
              <a:t>PSALM 119 : 105</a:t>
            </a:r>
            <a:br>
              <a:rPr lang="en-US" sz="1600" dirty="0">
                <a:solidFill>
                  <a:schemeClr val="bg1"/>
                </a:solidFill>
                <a:latin typeface="Augustus" pitchFamily="2" charset="0"/>
              </a:rPr>
            </a:br>
            <a:endParaRPr lang="en-US" sz="1600" dirty="0">
              <a:solidFill>
                <a:schemeClr val="bg1"/>
              </a:solidFill>
              <a:latin typeface="Augustus" pitchFamily="2" charset="0"/>
            </a:endParaRPr>
          </a:p>
          <a:p>
            <a:pPr algn="ctr"/>
            <a:r>
              <a:rPr lang="en-US" sz="2800" dirty="0">
                <a:solidFill>
                  <a:srgbClr val="FFC000"/>
                </a:solidFill>
                <a:latin typeface="Century Gothic" panose="020B0502020202020204" pitchFamily="34" charset="0"/>
              </a:rPr>
              <a:t>"We also thank God continually because, when you received the Word of God which you heard from us, you accepted it, not as the word of men, but actually as it is, the Word of God, which is at work in you who believe." </a:t>
            </a:r>
            <a:r>
              <a:rPr lang="en-US" sz="1600" dirty="0">
                <a:solidFill>
                  <a:schemeClr val="bg1"/>
                </a:solidFill>
                <a:latin typeface="Augustus" pitchFamily="2" charset="0"/>
              </a:rPr>
              <a:t>1 THESSALONIANS  2 : 13 </a:t>
            </a:r>
          </a:p>
        </p:txBody>
      </p:sp>
    </p:spTree>
    <p:extLst>
      <p:ext uri="{BB962C8B-B14F-4D97-AF65-F5344CB8AC3E}">
        <p14:creationId xmlns:p14="http://schemas.microsoft.com/office/powerpoint/2010/main" val="4075937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5750"/>
            <a:ext cx="9144000" cy="4191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027" y="438150"/>
            <a:ext cx="9144000" cy="4216539"/>
          </a:xfrm>
          <a:prstGeom prst="rect">
            <a:avLst/>
          </a:prstGeom>
          <a:noFill/>
        </p:spPr>
        <p:txBody>
          <a:bodyPr wrap="square" rtlCol="0">
            <a:spAutoFit/>
          </a:bodyPr>
          <a:lstStyle/>
          <a:p>
            <a:pPr algn="ctr"/>
            <a:r>
              <a:rPr lang="en-US" sz="2400" dirty="0">
                <a:solidFill>
                  <a:schemeClr val="bg1"/>
                </a:solidFill>
                <a:latin typeface="Augustus" pitchFamily="2" charset="0"/>
              </a:rPr>
              <a:t>UNRELIABLE SOURCES OF AUTHORITY </a:t>
            </a:r>
            <a:br>
              <a:rPr lang="en-US" sz="2400" dirty="0">
                <a:solidFill>
                  <a:srgbClr val="FFC000"/>
                </a:solidFill>
                <a:latin typeface="Century Gothic" panose="020B0502020202020204" pitchFamily="34" charset="0"/>
              </a:rPr>
            </a:br>
            <a:r>
              <a:rPr lang="en-US" sz="2400" dirty="0">
                <a:solidFill>
                  <a:schemeClr val="bg1"/>
                </a:solidFill>
                <a:latin typeface="Century Gothic" panose="020B0502020202020204" pitchFamily="34" charset="0"/>
              </a:rPr>
              <a:t>• Culture </a:t>
            </a:r>
            <a:r>
              <a:rPr lang="en-US" sz="2400" dirty="0">
                <a:solidFill>
                  <a:srgbClr val="FFC000"/>
                </a:solidFill>
                <a:latin typeface="Century Gothic" panose="020B0502020202020204" pitchFamily="34" charset="0"/>
              </a:rPr>
              <a:t>(always changing)</a:t>
            </a:r>
            <a:br>
              <a:rPr lang="en-US" sz="2400" dirty="0">
                <a:solidFill>
                  <a:srgbClr val="FFC000"/>
                </a:solidFill>
                <a:latin typeface="Century Gothic" panose="020B0502020202020204" pitchFamily="34" charset="0"/>
              </a:rPr>
            </a:br>
            <a:r>
              <a:rPr lang="en-US" sz="2400" dirty="0">
                <a:solidFill>
                  <a:srgbClr val="FFC000"/>
                </a:solidFill>
                <a:latin typeface="Century Gothic" panose="020B0502020202020204" pitchFamily="34" charset="0"/>
              </a:rPr>
              <a:t>"Don't follow the crowd in doing wrong." </a:t>
            </a:r>
            <a:r>
              <a:rPr lang="en-US" sz="1400" dirty="0">
                <a:solidFill>
                  <a:schemeClr val="bg1"/>
                </a:solidFill>
                <a:latin typeface="Augustus" pitchFamily="2" charset="0"/>
              </a:rPr>
              <a:t>EXODUS 23:2 </a:t>
            </a:r>
            <a:br>
              <a:rPr lang="en-US" sz="2400" dirty="0">
                <a:solidFill>
                  <a:srgbClr val="FFC000"/>
                </a:solidFill>
                <a:latin typeface="Century Gothic" panose="020B0502020202020204" pitchFamily="34" charset="0"/>
              </a:rPr>
            </a:br>
            <a:br>
              <a:rPr lang="en-US" sz="2400" dirty="0">
                <a:solidFill>
                  <a:srgbClr val="FFC000"/>
                </a:solidFill>
                <a:latin typeface="Century Gothic" panose="020B0502020202020204" pitchFamily="34" charset="0"/>
              </a:rPr>
            </a:br>
            <a:r>
              <a:rPr lang="en-US" sz="2400" dirty="0">
                <a:solidFill>
                  <a:schemeClr val="bg1"/>
                </a:solidFill>
                <a:latin typeface="Century Gothic" panose="020B0502020202020204" pitchFamily="34" charset="0"/>
              </a:rPr>
              <a:t>• Traditions </a:t>
            </a:r>
            <a:r>
              <a:rPr lang="en-US" sz="2400" dirty="0">
                <a:solidFill>
                  <a:srgbClr val="FFC000"/>
                </a:solidFill>
                <a:latin typeface="Century Gothic" panose="020B0502020202020204" pitchFamily="34" charset="0"/>
              </a:rPr>
              <a:t>(like a strait jacket)</a:t>
            </a:r>
            <a:br>
              <a:rPr lang="en-US" sz="2400" dirty="0">
                <a:solidFill>
                  <a:srgbClr val="FFC000"/>
                </a:solidFill>
                <a:latin typeface="Century Gothic" panose="020B0502020202020204" pitchFamily="34" charset="0"/>
              </a:rPr>
            </a:br>
            <a:r>
              <a:rPr lang="en-US" sz="2400" dirty="0">
                <a:solidFill>
                  <a:srgbClr val="FFC000"/>
                </a:solidFill>
                <a:latin typeface="Century Gothic" panose="020B0502020202020204" pitchFamily="34" charset="0"/>
              </a:rPr>
              <a:t>"You have replaced the commands of God with the traditions of men." </a:t>
            </a:r>
            <a:r>
              <a:rPr lang="en-US" sz="1400" dirty="0">
                <a:solidFill>
                  <a:schemeClr val="bg1"/>
                </a:solidFill>
                <a:latin typeface="Augustus" pitchFamily="2" charset="0"/>
              </a:rPr>
              <a:t>MARK 7:8 </a:t>
            </a:r>
            <a:br>
              <a:rPr lang="en-US" sz="1400" dirty="0">
                <a:solidFill>
                  <a:schemeClr val="bg1"/>
                </a:solidFill>
                <a:latin typeface="Augustus" pitchFamily="2" charset="0"/>
              </a:rPr>
            </a:br>
            <a:br>
              <a:rPr lang="en-US" sz="1400" dirty="0">
                <a:solidFill>
                  <a:schemeClr val="bg1"/>
                </a:solidFill>
                <a:latin typeface="Augustus" pitchFamily="2" charset="0"/>
              </a:rPr>
            </a:br>
            <a:r>
              <a:rPr lang="en-US" sz="2400" dirty="0">
                <a:solidFill>
                  <a:schemeClr val="bg1"/>
                </a:solidFill>
                <a:latin typeface="Century Gothic" panose="020B0502020202020204" pitchFamily="34" charset="0"/>
              </a:rPr>
              <a:t>• Feelings </a:t>
            </a:r>
            <a:r>
              <a:rPr lang="en-US" sz="2400" dirty="0">
                <a:solidFill>
                  <a:srgbClr val="FFC000"/>
                </a:solidFill>
                <a:latin typeface="Century Gothic" panose="020B0502020202020204" pitchFamily="34" charset="0"/>
              </a:rPr>
              <a:t>(unreliable)</a:t>
            </a:r>
            <a:br>
              <a:rPr lang="en-US" sz="2400" dirty="0">
                <a:solidFill>
                  <a:srgbClr val="FFC000"/>
                </a:solidFill>
                <a:latin typeface="Century Gothic" panose="020B0502020202020204" pitchFamily="34" charset="0"/>
              </a:rPr>
            </a:br>
            <a:r>
              <a:rPr lang="en-US" sz="2400" dirty="0">
                <a:solidFill>
                  <a:srgbClr val="FFC000"/>
                </a:solidFill>
                <a:latin typeface="Century Gothic" panose="020B0502020202020204" pitchFamily="34" charset="0"/>
              </a:rPr>
              <a:t> "There is a way that seems right to man, but the ends thereof are the ways of death." </a:t>
            </a:r>
            <a:r>
              <a:rPr lang="en-US" sz="1400" dirty="0">
                <a:solidFill>
                  <a:schemeClr val="bg1"/>
                </a:solidFill>
                <a:latin typeface="Augustus" pitchFamily="2" charset="0"/>
              </a:rPr>
              <a:t>PROVERBS 16:25</a:t>
            </a:r>
            <a:br>
              <a:rPr lang="en-US" sz="1400" dirty="0">
                <a:solidFill>
                  <a:schemeClr val="bg1"/>
                </a:solidFill>
                <a:latin typeface="Augustus" pitchFamily="2" charset="0"/>
              </a:rPr>
            </a:br>
            <a:endParaRPr lang="en-US" sz="1400" dirty="0">
              <a:solidFill>
                <a:schemeClr val="bg1"/>
              </a:solidFill>
              <a:latin typeface="Augustus" pitchFamily="2" charset="0"/>
            </a:endParaRPr>
          </a:p>
        </p:txBody>
      </p:sp>
    </p:spTree>
    <p:extLst>
      <p:ext uri="{BB962C8B-B14F-4D97-AF65-F5344CB8AC3E}">
        <p14:creationId xmlns:p14="http://schemas.microsoft.com/office/powerpoint/2010/main" val="4241879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122" name="Picture 2" descr="C:\Users\jim.smith\Google Drive\Jim\JOSHUA\jOSHUA.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155"/>
            <a:ext cx="9144000" cy="5138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665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5750"/>
            <a:ext cx="9144000" cy="4191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027" y="438150"/>
            <a:ext cx="9144000"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latin typeface="Century Gothic" panose="020B0502020202020204" pitchFamily="34" charset="0"/>
              </a:rPr>
              <a:t>Accept God’s </a:t>
            </a:r>
            <a:r>
              <a:rPr lang="en-US" sz="2800">
                <a:solidFill>
                  <a:schemeClr val="bg1"/>
                </a:solidFill>
                <a:latin typeface="Century Gothic" panose="020B0502020202020204" pitchFamily="34" charset="0"/>
              </a:rPr>
              <a:t>Word as </a:t>
            </a:r>
            <a:r>
              <a:rPr lang="en-US" sz="2800" dirty="0">
                <a:solidFill>
                  <a:schemeClr val="bg1"/>
                </a:solidFill>
                <a:latin typeface="Century Gothic" panose="020B0502020202020204" pitchFamily="34" charset="0"/>
              </a:rPr>
              <a:t>the final authority.</a:t>
            </a:r>
          </a:p>
          <a:p>
            <a:pPr marL="457200" indent="-457200">
              <a:buFont typeface="Arial" panose="020B0604020202020204" pitchFamily="34" charset="0"/>
              <a:buChar char="•"/>
            </a:pPr>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021227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5750"/>
            <a:ext cx="9144000" cy="4191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027" y="438150"/>
            <a:ext cx="9144000" cy="3170099"/>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latin typeface="Century Gothic" panose="020B0502020202020204" pitchFamily="34" charset="0"/>
              </a:rPr>
              <a:t>Accept God’s Word as the final authority.</a:t>
            </a:r>
          </a:p>
          <a:p>
            <a:pPr marL="457200" indent="-457200">
              <a:buFont typeface="Arial" panose="020B0604020202020204" pitchFamily="34" charset="0"/>
              <a:buChar char="•"/>
            </a:pPr>
            <a:r>
              <a:rPr lang="en-US" sz="2800" dirty="0">
                <a:solidFill>
                  <a:schemeClr val="bg1"/>
                </a:solidFill>
                <a:latin typeface="Century Gothic" panose="020B0502020202020204" pitchFamily="34" charset="0"/>
              </a:rPr>
              <a:t>Pray</a:t>
            </a:r>
            <a:br>
              <a:rPr lang="en-US" sz="2800" dirty="0">
                <a:solidFill>
                  <a:schemeClr val="bg1"/>
                </a:solidFill>
                <a:latin typeface="Century Gothic" panose="020B0502020202020204" pitchFamily="34" charset="0"/>
              </a:rPr>
            </a:br>
            <a:r>
              <a:rPr lang="en-US" sz="2000" dirty="0">
                <a:solidFill>
                  <a:srgbClr val="FFC000"/>
                </a:solidFill>
                <a:latin typeface="Century Gothic" panose="020B0502020202020204" pitchFamily="34" charset="0"/>
              </a:rPr>
              <a:t>Do not worry. Learn to pray about everything. Give thanks to God as you ask Him for what you need</a:t>
            </a:r>
            <a:r>
              <a:rPr lang="en-US" sz="2400" dirty="0">
                <a:solidFill>
                  <a:srgbClr val="FFC000"/>
                </a:solidFill>
                <a:latin typeface="Augustus" pitchFamily="2" charset="0"/>
              </a:rPr>
              <a:t>. </a:t>
            </a:r>
            <a:r>
              <a:rPr lang="en-US" sz="1600" dirty="0">
                <a:solidFill>
                  <a:schemeClr val="bg1"/>
                </a:solidFill>
                <a:latin typeface="Augustus" pitchFamily="2" charset="0"/>
              </a:rPr>
              <a:t>Phil 4:6</a:t>
            </a:r>
          </a:p>
          <a:p>
            <a:br>
              <a:rPr lang="en-US" sz="1600" dirty="0">
                <a:solidFill>
                  <a:schemeClr val="bg1"/>
                </a:solidFill>
                <a:latin typeface="Century Gothic" panose="020B0502020202020204" pitchFamily="34" charset="0"/>
              </a:rPr>
            </a:br>
            <a:br>
              <a:rPr lang="en-US" sz="2800" dirty="0">
                <a:solidFill>
                  <a:schemeClr val="bg1"/>
                </a:solidFill>
                <a:latin typeface="Century Gothic" panose="020B0502020202020204" pitchFamily="34" charset="0"/>
              </a:rPr>
            </a:br>
            <a:endParaRPr lang="en-US" sz="2800" dirty="0">
              <a:solidFill>
                <a:schemeClr val="bg1"/>
              </a:solidFill>
              <a:latin typeface="Century Gothic" panose="020B0502020202020204" pitchFamily="34" charset="0"/>
            </a:endParaRPr>
          </a:p>
          <a:p>
            <a:pPr marL="457200" indent="-457200">
              <a:buFont typeface="Arial" panose="020B0604020202020204" pitchFamily="34" charset="0"/>
              <a:buChar char="•"/>
            </a:pPr>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436094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5750"/>
            <a:ext cx="9144000" cy="4191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027" y="438150"/>
            <a:ext cx="9144000"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latin typeface="Century Gothic" panose="020B0502020202020204" pitchFamily="34" charset="0"/>
              </a:rPr>
              <a:t>Accept God’s Word as the final authority.</a:t>
            </a:r>
          </a:p>
          <a:p>
            <a:pPr marL="457200" indent="-457200">
              <a:buFont typeface="Arial" panose="020B0604020202020204" pitchFamily="34" charset="0"/>
              <a:buChar char="•"/>
            </a:pPr>
            <a:r>
              <a:rPr lang="en-US" sz="2800" dirty="0">
                <a:solidFill>
                  <a:schemeClr val="bg1"/>
                </a:solidFill>
                <a:latin typeface="Century Gothic" panose="020B0502020202020204" pitchFamily="34" charset="0"/>
              </a:rPr>
              <a:t>Pray</a:t>
            </a:r>
            <a:br>
              <a:rPr lang="en-US" sz="2800" dirty="0">
                <a:solidFill>
                  <a:schemeClr val="bg1"/>
                </a:solidFill>
                <a:latin typeface="Century Gothic" panose="020B0502020202020204" pitchFamily="34" charset="0"/>
              </a:rPr>
            </a:br>
            <a:r>
              <a:rPr lang="en-US" sz="2000" dirty="0">
                <a:solidFill>
                  <a:srgbClr val="FFC000"/>
                </a:solidFill>
                <a:latin typeface="Century Gothic" panose="020B0502020202020204" pitchFamily="34" charset="0"/>
              </a:rPr>
              <a:t>Do not worry. Learn to pray about everything. Give thanks to God as you ask Him for what you need</a:t>
            </a:r>
            <a:r>
              <a:rPr lang="en-US" sz="2400" dirty="0">
                <a:solidFill>
                  <a:srgbClr val="FFC000"/>
                </a:solidFill>
                <a:latin typeface="Augustus" pitchFamily="2" charset="0"/>
              </a:rPr>
              <a:t>. </a:t>
            </a:r>
            <a:r>
              <a:rPr lang="en-US" sz="1600" dirty="0">
                <a:solidFill>
                  <a:schemeClr val="bg1"/>
                </a:solidFill>
                <a:latin typeface="Augustus" pitchFamily="2" charset="0"/>
              </a:rPr>
              <a:t>Phil 4:6</a:t>
            </a:r>
          </a:p>
          <a:p>
            <a:pPr marL="457200" indent="-457200">
              <a:buFont typeface="Arial" panose="020B0604020202020204" pitchFamily="34" charset="0"/>
              <a:buChar char="•"/>
            </a:pPr>
            <a:r>
              <a:rPr lang="en-US" sz="2800" dirty="0">
                <a:solidFill>
                  <a:schemeClr val="bg1"/>
                </a:solidFill>
                <a:latin typeface="Century Gothic" panose="020B0502020202020204" pitchFamily="34" charset="0"/>
              </a:rPr>
              <a:t>Seek wise counsel</a:t>
            </a:r>
            <a:br>
              <a:rPr lang="en-US" dirty="0">
                <a:solidFill>
                  <a:schemeClr val="bg1"/>
                </a:solidFill>
                <a:latin typeface="Augustus" pitchFamily="2" charset="0"/>
              </a:rPr>
            </a:br>
            <a:r>
              <a:rPr lang="en-US" sz="2000" dirty="0">
                <a:solidFill>
                  <a:srgbClr val="FFC000"/>
                </a:solidFill>
                <a:latin typeface="Century Gothic" panose="020B0502020202020204" pitchFamily="34" charset="0"/>
              </a:rPr>
              <a:t>"A wise man will hear and increase in learning, And a man of understanding will acquire wise counsel." </a:t>
            </a:r>
            <a:r>
              <a:rPr lang="en-US" sz="1600" dirty="0">
                <a:solidFill>
                  <a:schemeClr val="bg1"/>
                </a:solidFill>
                <a:latin typeface="Augustus" pitchFamily="2" charset="0"/>
              </a:rPr>
              <a:t>PROVERBS 1:5 </a:t>
            </a:r>
            <a:br>
              <a:rPr lang="en-US" sz="1600" dirty="0">
                <a:solidFill>
                  <a:schemeClr val="bg1"/>
                </a:solidFill>
                <a:latin typeface="Century Gothic" panose="020B0502020202020204" pitchFamily="34" charset="0"/>
              </a:rPr>
            </a:br>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436094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5750"/>
            <a:ext cx="9144000" cy="4191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027" y="438150"/>
            <a:ext cx="9144000" cy="452431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latin typeface="Century Gothic" panose="020B0502020202020204" pitchFamily="34" charset="0"/>
              </a:rPr>
              <a:t>Accept God’s Word as the final authority.</a:t>
            </a:r>
          </a:p>
          <a:p>
            <a:pPr marL="457200" indent="-457200">
              <a:buFont typeface="Arial" panose="020B0604020202020204" pitchFamily="34" charset="0"/>
              <a:buChar char="•"/>
            </a:pPr>
            <a:r>
              <a:rPr lang="en-US" sz="2800" dirty="0">
                <a:solidFill>
                  <a:schemeClr val="bg1"/>
                </a:solidFill>
                <a:latin typeface="Century Gothic" panose="020B0502020202020204" pitchFamily="34" charset="0"/>
              </a:rPr>
              <a:t>Pray</a:t>
            </a:r>
            <a:br>
              <a:rPr lang="en-US" sz="2800" dirty="0">
                <a:solidFill>
                  <a:schemeClr val="bg1"/>
                </a:solidFill>
                <a:latin typeface="Century Gothic" panose="020B0502020202020204" pitchFamily="34" charset="0"/>
              </a:rPr>
            </a:br>
            <a:r>
              <a:rPr lang="en-US" sz="2000" dirty="0">
                <a:solidFill>
                  <a:srgbClr val="FFC000"/>
                </a:solidFill>
                <a:latin typeface="Century Gothic" panose="020B0502020202020204" pitchFamily="34" charset="0"/>
              </a:rPr>
              <a:t>Do not worry. Learn to pray about everything. Give thanks to God as you ask Him for what you need</a:t>
            </a:r>
            <a:r>
              <a:rPr lang="en-US" sz="2400" dirty="0">
                <a:solidFill>
                  <a:srgbClr val="FFC000"/>
                </a:solidFill>
                <a:latin typeface="Augustus" pitchFamily="2" charset="0"/>
              </a:rPr>
              <a:t>. </a:t>
            </a:r>
            <a:r>
              <a:rPr lang="en-US" sz="1600" dirty="0">
                <a:solidFill>
                  <a:schemeClr val="bg1"/>
                </a:solidFill>
                <a:latin typeface="Augustus" pitchFamily="2" charset="0"/>
              </a:rPr>
              <a:t>Phil 4:6</a:t>
            </a:r>
          </a:p>
          <a:p>
            <a:pPr marL="457200" indent="-457200">
              <a:buFont typeface="Arial" panose="020B0604020202020204" pitchFamily="34" charset="0"/>
              <a:buChar char="•"/>
            </a:pPr>
            <a:r>
              <a:rPr lang="en-US" sz="2800" dirty="0">
                <a:solidFill>
                  <a:schemeClr val="bg1"/>
                </a:solidFill>
                <a:latin typeface="Century Gothic" panose="020B0502020202020204" pitchFamily="34" charset="0"/>
              </a:rPr>
              <a:t>Seek wise counsel</a:t>
            </a:r>
            <a:br>
              <a:rPr lang="en-US" dirty="0">
                <a:solidFill>
                  <a:schemeClr val="bg1"/>
                </a:solidFill>
                <a:latin typeface="Augustus" pitchFamily="2" charset="0"/>
              </a:rPr>
            </a:br>
            <a:r>
              <a:rPr lang="en-US" sz="2000" dirty="0">
                <a:solidFill>
                  <a:srgbClr val="FFC000"/>
                </a:solidFill>
                <a:latin typeface="Century Gothic" panose="020B0502020202020204" pitchFamily="34" charset="0"/>
              </a:rPr>
              <a:t>"A wise man will hear and increase in learning, And a man of understanding will acquire wise counsel." </a:t>
            </a:r>
            <a:r>
              <a:rPr lang="en-US" sz="1600" dirty="0">
                <a:solidFill>
                  <a:schemeClr val="bg1"/>
                </a:solidFill>
                <a:latin typeface="Augustus" pitchFamily="2" charset="0"/>
              </a:rPr>
              <a:t>PROVERBS 1:5 </a:t>
            </a:r>
          </a:p>
          <a:p>
            <a:pPr marL="457200" indent="-457200">
              <a:buFont typeface="Arial" panose="020B0604020202020204" pitchFamily="34" charset="0"/>
              <a:buChar char="•"/>
            </a:pPr>
            <a:r>
              <a:rPr lang="en-US" sz="2800" dirty="0">
                <a:solidFill>
                  <a:schemeClr val="bg1"/>
                </a:solidFill>
                <a:latin typeface="Century Gothic" panose="020B0502020202020204" pitchFamily="34" charset="0"/>
              </a:rPr>
              <a:t>Look at Circumstances</a:t>
            </a:r>
            <a:br>
              <a:rPr lang="en-US" sz="1600" dirty="0">
                <a:solidFill>
                  <a:schemeClr val="bg1"/>
                </a:solidFill>
                <a:latin typeface="Century Gothic" panose="020B0502020202020204" pitchFamily="34" charset="0"/>
              </a:rPr>
            </a:br>
            <a:r>
              <a:rPr lang="en-US" dirty="0">
                <a:solidFill>
                  <a:srgbClr val="FFC000"/>
                </a:solidFill>
                <a:latin typeface="Century Gothic" panose="020B0502020202020204" pitchFamily="34" charset="0"/>
              </a:rPr>
              <a:t>"When I went to Troas to preach the Gospel of Christ and found that the Lord had opened a door for me...“ </a:t>
            </a:r>
            <a:r>
              <a:rPr lang="en-US" sz="1600" dirty="0">
                <a:solidFill>
                  <a:schemeClr val="bg1"/>
                </a:solidFill>
                <a:latin typeface="Augustus" pitchFamily="2" charset="0"/>
              </a:rPr>
              <a:t>2 CORINTHIANS 2:12 </a:t>
            </a:r>
            <a:br>
              <a:rPr lang="en-US" sz="2800" dirty="0">
                <a:solidFill>
                  <a:schemeClr val="bg1"/>
                </a:solidFill>
                <a:latin typeface="Century Gothic" panose="020B0502020202020204" pitchFamily="34" charset="0"/>
              </a:rPr>
            </a:br>
            <a:endParaRPr lang="en-US" sz="2800" dirty="0">
              <a:solidFill>
                <a:schemeClr val="bg1"/>
              </a:solidFill>
              <a:latin typeface="Century Gothic" panose="020B0502020202020204" pitchFamily="34" charset="0"/>
            </a:endParaRPr>
          </a:p>
          <a:p>
            <a:pPr marL="457200" indent="-457200">
              <a:buFont typeface="Arial" panose="020B0604020202020204" pitchFamily="34" charset="0"/>
              <a:buChar char="•"/>
            </a:pPr>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522460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38251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28749"/>
            <a:ext cx="9182100" cy="2514601"/>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17418" y="2657071"/>
            <a:ext cx="7848600" cy="1200329"/>
          </a:xfrm>
          <a:prstGeom prst="rect">
            <a:avLst/>
          </a:prstGeom>
          <a:noFill/>
        </p:spPr>
        <p:txBody>
          <a:bodyPr wrap="square" rtlCol="0">
            <a:spAutoFit/>
          </a:bodyPr>
          <a:lstStyle/>
          <a:p>
            <a:pPr algn="ctr"/>
            <a:r>
              <a:rPr lang="en-US" sz="7200" dirty="0">
                <a:solidFill>
                  <a:schemeClr val="bg1"/>
                </a:solidFill>
                <a:effectLst>
                  <a:outerShdw blurRad="50800" dist="50800" dir="5400000" algn="ctr" rotWithShape="0">
                    <a:schemeClr val="tx1"/>
                  </a:outerShdw>
                </a:effectLst>
                <a:latin typeface="Augustus" pitchFamily="2" charset="0"/>
              </a:rPr>
              <a:t>Keep it</a:t>
            </a:r>
            <a:endParaRPr lang="en-US" sz="7200" dirty="0">
              <a:solidFill>
                <a:schemeClr val="bg1"/>
              </a:solidFill>
              <a:latin typeface="Augustus" pitchFamily="2" charset="0"/>
            </a:endParaRPr>
          </a:p>
        </p:txBody>
      </p:sp>
      <p:sp>
        <p:nvSpPr>
          <p:cNvPr id="2" name="TextBox 1"/>
          <p:cNvSpPr txBox="1"/>
          <p:nvPr/>
        </p:nvSpPr>
        <p:spPr>
          <a:xfrm>
            <a:off x="685800" y="2489219"/>
            <a:ext cx="990600" cy="1446550"/>
          </a:xfrm>
          <a:prstGeom prst="rect">
            <a:avLst/>
          </a:prstGeom>
          <a:noFill/>
        </p:spPr>
        <p:txBody>
          <a:bodyPr wrap="square" rtlCol="0">
            <a:spAutoFit/>
          </a:bodyPr>
          <a:lstStyle/>
          <a:p>
            <a:r>
              <a:rPr lang="en-US" sz="8800" dirty="0">
                <a:solidFill>
                  <a:schemeClr val="bg1">
                    <a:lumMod val="65000"/>
                  </a:schemeClr>
                </a:solidFill>
                <a:effectLst>
                  <a:outerShdw blurRad="38100" dist="38100" dir="2700000" algn="tl">
                    <a:srgbClr val="000000">
                      <a:alpha val="43137"/>
                    </a:srgbClr>
                  </a:outerShdw>
                </a:effectLst>
                <a:latin typeface="Augustus" pitchFamily="2" charset="0"/>
              </a:rPr>
              <a:t>3</a:t>
            </a:r>
          </a:p>
        </p:txBody>
      </p:sp>
      <p:sp>
        <p:nvSpPr>
          <p:cNvPr id="8" name="TextBox 7"/>
          <p:cNvSpPr txBox="1"/>
          <p:nvPr/>
        </p:nvSpPr>
        <p:spPr>
          <a:xfrm>
            <a:off x="135082" y="1795100"/>
            <a:ext cx="8780318" cy="707886"/>
          </a:xfrm>
          <a:prstGeom prst="rect">
            <a:avLst/>
          </a:prstGeom>
          <a:noFill/>
        </p:spPr>
        <p:txBody>
          <a:bodyPr wrap="square" rtlCol="0">
            <a:spAutoFit/>
          </a:bodyPr>
          <a:lstStyle/>
          <a:p>
            <a:pPr algn="ctr"/>
            <a:r>
              <a:rPr lang="en-US" sz="4000" dirty="0">
                <a:solidFill>
                  <a:srgbClr val="FFC000"/>
                </a:solidFill>
                <a:effectLst>
                  <a:outerShdw blurRad="38100" dist="38100" dir="2700000" algn="tl">
                    <a:srgbClr val="000000">
                      <a:alpha val="43137"/>
                    </a:srgbClr>
                  </a:outerShdw>
                </a:effectLst>
                <a:latin typeface="Century Gothic" panose="020B0502020202020204" pitchFamily="34" charset="0"/>
              </a:rPr>
              <a:t> WHEN YOU MAKE A COMMITMENT</a:t>
            </a:r>
          </a:p>
        </p:txBody>
      </p:sp>
      <p:cxnSp>
        <p:nvCxnSpPr>
          <p:cNvPr id="9" name="Straight Connector 8"/>
          <p:cNvCxnSpPr/>
          <p:nvPr/>
        </p:nvCxnSpPr>
        <p:spPr>
          <a:xfrm>
            <a:off x="3065318" y="2528766"/>
            <a:ext cx="335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267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14350"/>
            <a:ext cx="9144000" cy="3810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699655"/>
            <a:ext cx="9144000" cy="3108543"/>
          </a:xfrm>
          <a:prstGeom prst="rect">
            <a:avLst/>
          </a:prstGeom>
          <a:noFill/>
        </p:spPr>
        <p:txBody>
          <a:bodyPr wrap="square" rtlCol="0">
            <a:spAutoFit/>
          </a:bodyPr>
          <a:lstStyle/>
          <a:p>
            <a:pPr algn="ctr"/>
            <a:r>
              <a:rPr lang="en-US" sz="2800" dirty="0">
                <a:solidFill>
                  <a:srgbClr val="FFC000"/>
                </a:solidFill>
                <a:latin typeface="Century Gothic" panose="020B0502020202020204" pitchFamily="34" charset="0"/>
              </a:rPr>
              <a:t>The people of Israel grumbled against their leaders because of the treaty. But the leaders replied, “Since we have sworn an oath in the presence of the Lord, the God of Israel, we cannot touch them. This is what we must do. We must let them live, for divine anger would come upon us if we broke our oath.” </a:t>
            </a:r>
          </a:p>
        </p:txBody>
      </p:sp>
      <p:sp>
        <p:nvSpPr>
          <p:cNvPr id="6" name="TextBox 5"/>
          <p:cNvSpPr txBox="1"/>
          <p:nvPr/>
        </p:nvSpPr>
        <p:spPr>
          <a:xfrm>
            <a:off x="4953000" y="3571042"/>
            <a:ext cx="3962400" cy="677108"/>
          </a:xfrm>
          <a:prstGeom prst="rect">
            <a:avLst/>
          </a:prstGeom>
          <a:noFill/>
        </p:spPr>
        <p:txBody>
          <a:bodyPr wrap="square" rtlCol="0">
            <a:spAutoFit/>
          </a:bodyPr>
          <a:lstStyle/>
          <a:p>
            <a:pPr algn="r"/>
            <a:r>
              <a:rPr lang="en-US" sz="2400" dirty="0">
                <a:solidFill>
                  <a:schemeClr val="bg1"/>
                </a:solidFill>
                <a:latin typeface="Augustus" pitchFamily="2" charset="0"/>
              </a:rPr>
              <a:t>JOSHUA 9:18-20</a:t>
            </a:r>
            <a:br>
              <a:rPr lang="en-US" sz="2400" dirty="0">
                <a:solidFill>
                  <a:schemeClr val="bg1"/>
                </a:solidFill>
                <a:latin typeface="Augustus" pitchFamily="2" charset="0"/>
              </a:rPr>
            </a:br>
            <a:r>
              <a:rPr lang="en-US" sz="1400" dirty="0">
                <a:solidFill>
                  <a:schemeClr val="bg1"/>
                </a:solidFill>
                <a:latin typeface="Augustus" pitchFamily="2" charset="0"/>
              </a:rPr>
              <a:t>New Living Translation</a:t>
            </a:r>
            <a:endParaRPr lang="en-US" sz="2400" dirty="0">
              <a:solidFill>
                <a:schemeClr val="bg1"/>
              </a:solidFill>
              <a:latin typeface="Augustus" pitchFamily="2" charset="0"/>
            </a:endParaRPr>
          </a:p>
        </p:txBody>
      </p:sp>
    </p:spTree>
    <p:extLst>
      <p:ext uri="{BB962C8B-B14F-4D97-AF65-F5344CB8AC3E}">
        <p14:creationId xmlns:p14="http://schemas.microsoft.com/office/powerpoint/2010/main" val="3647299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21841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28749"/>
            <a:ext cx="9182100" cy="2210425"/>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30826" y="1530950"/>
            <a:ext cx="8184573" cy="1107996"/>
          </a:xfrm>
          <a:prstGeom prst="rect">
            <a:avLst/>
          </a:prstGeom>
          <a:noFill/>
        </p:spPr>
        <p:txBody>
          <a:bodyPr wrap="square" rtlCol="0">
            <a:spAutoFit/>
          </a:bodyPr>
          <a:lstStyle/>
          <a:p>
            <a:pPr algn="ctr"/>
            <a:r>
              <a:rPr lang="en-US" sz="6600" dirty="0">
                <a:solidFill>
                  <a:schemeClr val="bg1"/>
                </a:solidFill>
                <a:effectLst>
                  <a:outerShdw blurRad="50800" dist="50800" dir="5400000" algn="ctr" rotWithShape="0">
                    <a:schemeClr val="tx1"/>
                  </a:outerShdw>
                </a:effectLst>
                <a:latin typeface="Augustus" pitchFamily="2" charset="0"/>
              </a:rPr>
              <a:t> </a:t>
            </a:r>
            <a:r>
              <a:rPr lang="en-US" sz="4800" dirty="0">
                <a:solidFill>
                  <a:schemeClr val="bg1"/>
                </a:solidFill>
                <a:effectLst>
                  <a:outerShdw blurRad="50800" dist="50800" dir="5400000" algn="ctr" rotWithShape="0">
                    <a:schemeClr val="tx1"/>
                  </a:outerShdw>
                </a:effectLst>
                <a:latin typeface="Augustus" pitchFamily="2" charset="0"/>
              </a:rPr>
              <a:t>Admit your mistake</a:t>
            </a:r>
            <a:endParaRPr lang="en-US" sz="16600" dirty="0">
              <a:solidFill>
                <a:schemeClr val="bg1"/>
              </a:solidFill>
              <a:latin typeface="Augustus" pitchFamily="2" charset="0"/>
            </a:endParaRPr>
          </a:p>
        </p:txBody>
      </p:sp>
      <p:sp>
        <p:nvSpPr>
          <p:cNvPr id="2" name="TextBox 1"/>
          <p:cNvSpPr txBox="1"/>
          <p:nvPr/>
        </p:nvSpPr>
        <p:spPr>
          <a:xfrm>
            <a:off x="190500" y="1572964"/>
            <a:ext cx="990600" cy="1446550"/>
          </a:xfrm>
          <a:prstGeom prst="rect">
            <a:avLst/>
          </a:prstGeom>
          <a:noFill/>
        </p:spPr>
        <p:txBody>
          <a:bodyPr wrap="square" rtlCol="0">
            <a:spAutoFit/>
          </a:bodyPr>
          <a:lstStyle/>
          <a:p>
            <a:r>
              <a:rPr lang="en-US" sz="8800" dirty="0">
                <a:solidFill>
                  <a:schemeClr val="bg1"/>
                </a:solidFill>
                <a:effectLst>
                  <a:outerShdw blurRad="38100" dist="38100" dir="2700000" algn="tl">
                    <a:srgbClr val="000000">
                      <a:alpha val="43137"/>
                    </a:srgbClr>
                  </a:outerShdw>
                </a:effectLst>
                <a:latin typeface="Augustus" pitchFamily="2" charset="0"/>
              </a:rPr>
              <a:t>4</a:t>
            </a:r>
          </a:p>
        </p:txBody>
      </p:sp>
      <p:sp>
        <p:nvSpPr>
          <p:cNvPr id="8" name="TextBox 7"/>
          <p:cNvSpPr txBox="1"/>
          <p:nvPr/>
        </p:nvSpPr>
        <p:spPr>
          <a:xfrm>
            <a:off x="502227" y="2800350"/>
            <a:ext cx="8305800" cy="707886"/>
          </a:xfrm>
          <a:prstGeom prst="rect">
            <a:avLst/>
          </a:prstGeom>
          <a:noFill/>
        </p:spPr>
        <p:txBody>
          <a:bodyPr wrap="square" rtlCol="0">
            <a:spAutoFit/>
          </a:bodyPr>
          <a:lstStyle/>
          <a:p>
            <a:pPr algn="ctr"/>
            <a:r>
              <a:rPr lang="en-US" sz="4000" dirty="0">
                <a:solidFill>
                  <a:srgbClr val="FFC000"/>
                </a:solidFill>
                <a:effectLst>
                  <a:outerShdw blurRad="38100" dist="38100" dir="2700000" algn="tl">
                    <a:srgbClr val="000000">
                      <a:alpha val="43137"/>
                    </a:srgbClr>
                  </a:outerShdw>
                </a:effectLst>
                <a:latin typeface="Century Gothic" panose="020B0502020202020204" pitchFamily="34" charset="0"/>
              </a:rPr>
              <a:t>AND MAKE THE BEST OF IT</a:t>
            </a:r>
          </a:p>
        </p:txBody>
      </p:sp>
      <p:cxnSp>
        <p:nvCxnSpPr>
          <p:cNvPr id="9" name="Straight Connector 8"/>
          <p:cNvCxnSpPr/>
          <p:nvPr/>
        </p:nvCxnSpPr>
        <p:spPr>
          <a:xfrm>
            <a:off x="3200400" y="2638946"/>
            <a:ext cx="335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162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47750"/>
            <a:ext cx="9144000" cy="31242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1136809"/>
            <a:ext cx="9144000" cy="2554545"/>
          </a:xfrm>
          <a:prstGeom prst="rect">
            <a:avLst/>
          </a:prstGeom>
          <a:noFill/>
        </p:spPr>
        <p:txBody>
          <a:bodyPr wrap="square" rtlCol="0">
            <a:spAutoFit/>
          </a:bodyPr>
          <a:lstStyle/>
          <a:p>
            <a:pPr algn="ctr"/>
            <a:r>
              <a:rPr lang="en-US" sz="3200" dirty="0">
                <a:solidFill>
                  <a:srgbClr val="FFC000"/>
                </a:solidFill>
                <a:latin typeface="Century Gothic" panose="020B0502020202020204" pitchFamily="34" charset="0"/>
              </a:rPr>
              <a:t>But that day he made the </a:t>
            </a:r>
            <a:r>
              <a:rPr lang="en-US" sz="3200" dirty="0" err="1">
                <a:solidFill>
                  <a:srgbClr val="FFC000"/>
                </a:solidFill>
                <a:latin typeface="Century Gothic" panose="020B0502020202020204" pitchFamily="34" charset="0"/>
              </a:rPr>
              <a:t>Gibeonites</a:t>
            </a:r>
            <a:r>
              <a:rPr lang="en-US" sz="3200" dirty="0">
                <a:solidFill>
                  <a:srgbClr val="FFC000"/>
                </a:solidFill>
                <a:latin typeface="Century Gothic" panose="020B0502020202020204" pitchFamily="34" charset="0"/>
              </a:rPr>
              <a:t> the woodcutters and water carriers for the community of Israel and for the altar of the Lord—wherever the Lord would choose to build it.</a:t>
            </a:r>
          </a:p>
        </p:txBody>
      </p:sp>
      <p:sp>
        <p:nvSpPr>
          <p:cNvPr id="6" name="TextBox 5"/>
          <p:cNvSpPr txBox="1"/>
          <p:nvPr/>
        </p:nvSpPr>
        <p:spPr>
          <a:xfrm>
            <a:off x="4998027" y="3352800"/>
            <a:ext cx="3962400" cy="677108"/>
          </a:xfrm>
          <a:prstGeom prst="rect">
            <a:avLst/>
          </a:prstGeom>
          <a:noFill/>
        </p:spPr>
        <p:txBody>
          <a:bodyPr wrap="square" rtlCol="0">
            <a:spAutoFit/>
          </a:bodyPr>
          <a:lstStyle/>
          <a:p>
            <a:pPr algn="r"/>
            <a:r>
              <a:rPr lang="en-US" sz="2400" dirty="0">
                <a:solidFill>
                  <a:schemeClr val="bg1"/>
                </a:solidFill>
                <a:latin typeface="Augustus" pitchFamily="2" charset="0"/>
              </a:rPr>
              <a:t>JOSHUA 9:27</a:t>
            </a:r>
            <a:br>
              <a:rPr lang="en-US" sz="2400" dirty="0">
                <a:solidFill>
                  <a:schemeClr val="bg1"/>
                </a:solidFill>
                <a:latin typeface="Augustus" pitchFamily="2" charset="0"/>
              </a:rPr>
            </a:br>
            <a:r>
              <a:rPr lang="en-US" sz="1400" dirty="0">
                <a:solidFill>
                  <a:schemeClr val="bg1"/>
                </a:solidFill>
                <a:latin typeface="Augustus" pitchFamily="2" charset="0"/>
              </a:rPr>
              <a:t>New Living Translation</a:t>
            </a:r>
            <a:endParaRPr lang="en-US" sz="2400" dirty="0">
              <a:solidFill>
                <a:schemeClr val="bg1"/>
              </a:solidFill>
              <a:latin typeface="Augustus" pitchFamily="2" charset="0"/>
            </a:endParaRPr>
          </a:p>
        </p:txBody>
      </p:sp>
    </p:spTree>
    <p:extLst>
      <p:ext uri="{BB962C8B-B14F-4D97-AF65-F5344CB8AC3E}">
        <p14:creationId xmlns:p14="http://schemas.microsoft.com/office/powerpoint/2010/main" val="661642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863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428750"/>
            <a:ext cx="9144000" cy="27432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1557614"/>
            <a:ext cx="9144000" cy="1077218"/>
          </a:xfrm>
          <a:prstGeom prst="rect">
            <a:avLst/>
          </a:prstGeom>
          <a:noFill/>
        </p:spPr>
        <p:txBody>
          <a:bodyPr wrap="square" rtlCol="0">
            <a:spAutoFit/>
          </a:bodyPr>
          <a:lstStyle/>
          <a:p>
            <a:pPr algn="ctr"/>
            <a:r>
              <a:rPr lang="en-US" sz="3200" dirty="0">
                <a:solidFill>
                  <a:srgbClr val="FFC000"/>
                </a:solidFill>
                <a:latin typeface="Century Gothic" panose="020B0502020202020204" pitchFamily="34" charset="0"/>
              </a:rPr>
              <a:t>The descendants of the following Temple servants returned from exile:</a:t>
            </a:r>
          </a:p>
        </p:txBody>
      </p:sp>
      <p:sp>
        <p:nvSpPr>
          <p:cNvPr id="6" name="TextBox 5"/>
          <p:cNvSpPr txBox="1"/>
          <p:nvPr/>
        </p:nvSpPr>
        <p:spPr>
          <a:xfrm>
            <a:off x="5001491" y="2672228"/>
            <a:ext cx="3962400" cy="677108"/>
          </a:xfrm>
          <a:prstGeom prst="rect">
            <a:avLst/>
          </a:prstGeom>
          <a:noFill/>
        </p:spPr>
        <p:txBody>
          <a:bodyPr wrap="square" rtlCol="0">
            <a:spAutoFit/>
          </a:bodyPr>
          <a:lstStyle/>
          <a:p>
            <a:pPr algn="r"/>
            <a:r>
              <a:rPr lang="en-US" sz="2400" dirty="0">
                <a:solidFill>
                  <a:schemeClr val="bg1"/>
                </a:solidFill>
                <a:latin typeface="Augustus" pitchFamily="2" charset="0"/>
              </a:rPr>
              <a:t>Ezra 2:43</a:t>
            </a:r>
            <a:br>
              <a:rPr lang="en-US" sz="2400" dirty="0">
                <a:solidFill>
                  <a:schemeClr val="bg1"/>
                </a:solidFill>
                <a:latin typeface="Augustus" pitchFamily="2" charset="0"/>
              </a:rPr>
            </a:br>
            <a:r>
              <a:rPr lang="en-US" sz="1400" dirty="0">
                <a:solidFill>
                  <a:schemeClr val="bg1"/>
                </a:solidFill>
                <a:latin typeface="Augustus" pitchFamily="2" charset="0"/>
              </a:rPr>
              <a:t>New Living Translation</a:t>
            </a:r>
            <a:endParaRPr lang="en-US" sz="2400" dirty="0">
              <a:solidFill>
                <a:schemeClr val="bg1"/>
              </a:solidFill>
              <a:latin typeface="Augustus" pitchFamily="2" charset="0"/>
            </a:endParaRPr>
          </a:p>
        </p:txBody>
      </p:sp>
      <p:sp>
        <p:nvSpPr>
          <p:cNvPr id="2" name="TextBox 1"/>
          <p:cNvSpPr txBox="1"/>
          <p:nvPr/>
        </p:nvSpPr>
        <p:spPr>
          <a:xfrm>
            <a:off x="1295400" y="3486150"/>
            <a:ext cx="7010400" cy="523220"/>
          </a:xfrm>
          <a:prstGeom prst="rect">
            <a:avLst/>
          </a:prstGeom>
          <a:noFill/>
        </p:spPr>
        <p:txBody>
          <a:bodyPr wrap="square" rtlCol="0">
            <a:spAutoFit/>
          </a:bodyPr>
          <a:lstStyle/>
          <a:p>
            <a:pPr algn="ctr"/>
            <a:r>
              <a:rPr lang="en-US" sz="2800" dirty="0" err="1">
                <a:solidFill>
                  <a:srgbClr val="FFC000"/>
                </a:solidFill>
                <a:latin typeface="Century Gothic" panose="020B0502020202020204" pitchFamily="34" charset="0"/>
              </a:rPr>
              <a:t>Nethinim</a:t>
            </a:r>
            <a:r>
              <a:rPr lang="en-US" sz="2800" dirty="0">
                <a:solidFill>
                  <a:srgbClr val="FFC000"/>
                </a:solidFill>
                <a:latin typeface="Century Gothic" panose="020B0502020202020204" pitchFamily="34" charset="0"/>
              </a:rPr>
              <a:t> which means “given ones”</a:t>
            </a:r>
          </a:p>
        </p:txBody>
      </p:sp>
    </p:spTree>
    <p:extLst>
      <p:ext uri="{BB962C8B-B14F-4D97-AF65-F5344CB8AC3E}">
        <p14:creationId xmlns:p14="http://schemas.microsoft.com/office/powerpoint/2010/main" val="2497506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89437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3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57350"/>
            <a:ext cx="9144000" cy="1605410"/>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 y="1754654"/>
            <a:ext cx="9144000" cy="1508105"/>
          </a:xfrm>
          <a:prstGeom prst="rect">
            <a:avLst/>
          </a:prstGeom>
          <a:noFill/>
        </p:spPr>
        <p:txBody>
          <a:bodyPr wrap="square" rtlCol="0">
            <a:spAutoFit/>
          </a:bodyPr>
          <a:lstStyle/>
          <a:p>
            <a:pPr algn="ctr"/>
            <a:r>
              <a:rPr lang="en-US" sz="4800" dirty="0">
                <a:solidFill>
                  <a:schemeClr val="bg1"/>
                </a:solidFill>
                <a:effectLst>
                  <a:outerShdw blurRad="50800" dist="50800" dir="5400000" algn="ctr" rotWithShape="0">
                    <a:schemeClr val="tx1"/>
                  </a:outerShdw>
                </a:effectLst>
                <a:latin typeface="Augustus" pitchFamily="2" charset="0"/>
              </a:rPr>
              <a:t>Making Wise Decisions</a:t>
            </a:r>
            <a:br>
              <a:rPr lang="en-US" sz="4400" dirty="0">
                <a:solidFill>
                  <a:schemeClr val="bg1"/>
                </a:solidFill>
                <a:effectLst>
                  <a:outerShdw blurRad="50800" dist="50800" dir="5400000" algn="ctr" rotWithShape="0">
                    <a:schemeClr val="tx1"/>
                  </a:outerShdw>
                </a:effectLst>
                <a:latin typeface="Augustus" pitchFamily="2" charset="0"/>
              </a:rPr>
            </a:br>
            <a:endParaRPr lang="en-US" sz="4400" dirty="0">
              <a:solidFill>
                <a:schemeClr val="bg1"/>
              </a:solidFill>
              <a:latin typeface="Augustus" pitchFamily="2" charset="0"/>
            </a:endParaRPr>
          </a:p>
        </p:txBody>
      </p:sp>
      <p:sp>
        <p:nvSpPr>
          <p:cNvPr id="2" name="TextBox 1"/>
          <p:cNvSpPr txBox="1"/>
          <p:nvPr/>
        </p:nvSpPr>
        <p:spPr>
          <a:xfrm>
            <a:off x="1524000" y="2571750"/>
            <a:ext cx="6400800" cy="646331"/>
          </a:xfrm>
          <a:prstGeom prst="rect">
            <a:avLst/>
          </a:prstGeom>
          <a:noFill/>
        </p:spPr>
        <p:txBody>
          <a:bodyPr wrap="square" rtlCol="0">
            <a:spAutoFit/>
          </a:bodyPr>
          <a:lstStyle/>
          <a:p>
            <a:pPr algn="ctr"/>
            <a:r>
              <a:rPr lang="en-US" sz="3600" dirty="0">
                <a:solidFill>
                  <a:srgbClr val="FFFF00"/>
                </a:solidFill>
                <a:latin typeface="Century Gothic" panose="020B0502020202020204" pitchFamily="34" charset="0"/>
              </a:rPr>
              <a:t>IN CHALLENGING TIMES</a:t>
            </a:r>
            <a:endParaRPr lang="en-US" sz="3600" dirty="0">
              <a:solidFill>
                <a:srgbClr val="FFFF00"/>
              </a:solidFill>
            </a:endParaRPr>
          </a:p>
        </p:txBody>
      </p:sp>
      <p:cxnSp>
        <p:nvCxnSpPr>
          <p:cNvPr id="6" name="Straight Connector 5"/>
          <p:cNvCxnSpPr/>
          <p:nvPr/>
        </p:nvCxnSpPr>
        <p:spPr>
          <a:xfrm>
            <a:off x="2209800" y="2571750"/>
            <a:ext cx="5029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189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9200" y="590550"/>
            <a:ext cx="6400800" cy="370821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46939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75010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23950"/>
            <a:ext cx="9182100" cy="2209800"/>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10016" y="1313181"/>
            <a:ext cx="7848600" cy="1107996"/>
          </a:xfrm>
          <a:prstGeom prst="rect">
            <a:avLst/>
          </a:prstGeom>
          <a:noFill/>
        </p:spPr>
        <p:txBody>
          <a:bodyPr wrap="square" rtlCol="0">
            <a:spAutoFit/>
          </a:bodyPr>
          <a:lstStyle/>
          <a:p>
            <a:pPr algn="ctr"/>
            <a:r>
              <a:rPr lang="en-US" sz="6600" dirty="0">
                <a:solidFill>
                  <a:schemeClr val="bg1"/>
                </a:solidFill>
                <a:effectLst>
                  <a:outerShdw blurRad="50800" dist="50800" dir="5400000" algn="ctr" rotWithShape="0">
                    <a:schemeClr val="tx1"/>
                  </a:outerShdw>
                </a:effectLst>
                <a:latin typeface="Augustus" pitchFamily="2" charset="0"/>
              </a:rPr>
              <a:t>KNOW</a:t>
            </a:r>
            <a:endParaRPr lang="en-US" sz="6600" dirty="0">
              <a:solidFill>
                <a:schemeClr val="bg1"/>
              </a:solidFill>
              <a:latin typeface="Augustus" pitchFamily="2" charset="0"/>
            </a:endParaRPr>
          </a:p>
        </p:txBody>
      </p:sp>
      <p:sp>
        <p:nvSpPr>
          <p:cNvPr id="2" name="TextBox 1"/>
          <p:cNvSpPr txBox="1"/>
          <p:nvPr/>
        </p:nvSpPr>
        <p:spPr>
          <a:xfrm>
            <a:off x="190500" y="1352550"/>
            <a:ext cx="990600" cy="1446550"/>
          </a:xfrm>
          <a:prstGeom prst="rect">
            <a:avLst/>
          </a:prstGeom>
          <a:noFill/>
        </p:spPr>
        <p:txBody>
          <a:bodyPr wrap="square" rtlCol="0">
            <a:spAutoFit/>
          </a:bodyPr>
          <a:lstStyle/>
          <a:p>
            <a:r>
              <a:rPr lang="en-US" sz="8800" dirty="0">
                <a:solidFill>
                  <a:schemeClr val="bg1"/>
                </a:solidFill>
                <a:effectLst>
                  <a:outerShdw blurRad="38100" dist="38100" dir="2700000" algn="tl">
                    <a:srgbClr val="000000">
                      <a:alpha val="43137"/>
                    </a:srgbClr>
                  </a:outerShdw>
                </a:effectLst>
                <a:latin typeface="Augustus" pitchFamily="2" charset="0"/>
              </a:rPr>
              <a:t>1</a:t>
            </a:r>
          </a:p>
        </p:txBody>
      </p:sp>
      <p:sp>
        <p:nvSpPr>
          <p:cNvPr id="6" name="TextBox 5"/>
          <p:cNvSpPr txBox="1"/>
          <p:nvPr/>
        </p:nvSpPr>
        <p:spPr>
          <a:xfrm>
            <a:off x="419100" y="2506712"/>
            <a:ext cx="8305800" cy="584775"/>
          </a:xfrm>
          <a:prstGeom prst="rect">
            <a:avLst/>
          </a:prstGeom>
          <a:noFill/>
        </p:spPr>
        <p:txBody>
          <a:bodyPr wrap="square" rtlCol="0">
            <a:spAutoFit/>
          </a:bodyPr>
          <a:lstStyle/>
          <a:p>
            <a:pPr algn="ct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 YOUR ENEMY</a:t>
            </a:r>
          </a:p>
        </p:txBody>
      </p:sp>
      <p:cxnSp>
        <p:nvCxnSpPr>
          <p:cNvPr id="7" name="Straight Connector 6"/>
          <p:cNvCxnSpPr/>
          <p:nvPr/>
        </p:nvCxnSpPr>
        <p:spPr>
          <a:xfrm>
            <a:off x="2895600" y="2419350"/>
            <a:ext cx="335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568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66750"/>
            <a:ext cx="9144000" cy="39624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464" y="819150"/>
            <a:ext cx="9144000" cy="3046988"/>
          </a:xfrm>
          <a:prstGeom prst="rect">
            <a:avLst/>
          </a:prstGeom>
          <a:noFill/>
        </p:spPr>
        <p:txBody>
          <a:bodyPr wrap="square" rtlCol="0">
            <a:spAutoFit/>
          </a:bodyPr>
          <a:lstStyle/>
          <a:p>
            <a:pPr algn="ct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These kings combined their armies to </a:t>
            </a:r>
            <a:r>
              <a:rPr lang="en-US" sz="3200" u="sng" dirty="0">
                <a:solidFill>
                  <a:srgbClr val="FFC000"/>
                </a:solidFill>
                <a:effectLst>
                  <a:outerShdw blurRad="38100" dist="38100" dir="2700000" algn="tl">
                    <a:srgbClr val="000000">
                      <a:alpha val="43137"/>
                    </a:srgbClr>
                  </a:outerShdw>
                </a:effectLst>
                <a:latin typeface="Century Gothic" panose="020B0502020202020204" pitchFamily="34" charset="0"/>
              </a:rPr>
              <a:t>fight</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 </a:t>
            </a:r>
            <a:b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as one against Joshua and the Israelites.</a:t>
            </a:r>
            <a:b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But when the people of Gibeon heard </a:t>
            </a:r>
            <a:b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b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what Joshua had done to Jericho and Ai, they resorted to </a:t>
            </a:r>
            <a:r>
              <a:rPr lang="en-US" sz="3200" u="sng" dirty="0">
                <a:solidFill>
                  <a:srgbClr val="FFC000"/>
                </a:solidFill>
                <a:effectLst>
                  <a:outerShdw blurRad="38100" dist="38100" dir="2700000" algn="tl">
                    <a:srgbClr val="000000">
                      <a:alpha val="43137"/>
                    </a:srgbClr>
                  </a:outerShdw>
                </a:effectLst>
                <a:latin typeface="Century Gothic" panose="020B0502020202020204" pitchFamily="34" charset="0"/>
              </a:rPr>
              <a:t>deception</a:t>
            </a:r>
            <a:r>
              <a:rPr lang="en-US" sz="3200" dirty="0">
                <a:solidFill>
                  <a:srgbClr val="FFC000"/>
                </a:solidFill>
                <a:effectLst>
                  <a:outerShdw blurRad="38100" dist="38100" dir="2700000" algn="tl">
                    <a:srgbClr val="000000">
                      <a:alpha val="43137"/>
                    </a:srgbClr>
                  </a:outerShdw>
                </a:effectLst>
                <a:latin typeface="Century Gothic" panose="020B0502020202020204" pitchFamily="34" charset="0"/>
              </a:rPr>
              <a:t> to save themselves. </a:t>
            </a:r>
          </a:p>
        </p:txBody>
      </p:sp>
      <p:sp>
        <p:nvSpPr>
          <p:cNvPr id="6" name="TextBox 5"/>
          <p:cNvSpPr txBox="1"/>
          <p:nvPr/>
        </p:nvSpPr>
        <p:spPr>
          <a:xfrm>
            <a:off x="4038600" y="3790950"/>
            <a:ext cx="4648200" cy="646331"/>
          </a:xfrm>
          <a:prstGeom prst="rect">
            <a:avLst/>
          </a:prstGeom>
          <a:noFill/>
        </p:spPr>
        <p:txBody>
          <a:bodyPr wrap="square" rtlCol="0">
            <a:spAutoFit/>
          </a:bodyPr>
          <a:lstStyle/>
          <a:p>
            <a:pPr algn="r"/>
            <a:r>
              <a:rPr lang="en-US" sz="2400" dirty="0">
                <a:solidFill>
                  <a:schemeClr val="bg1"/>
                </a:solidFill>
                <a:effectLst>
                  <a:outerShdw blurRad="38100" dist="38100" dir="2700000" algn="tl">
                    <a:srgbClr val="000000">
                      <a:alpha val="43137"/>
                    </a:srgbClr>
                  </a:outerShdw>
                </a:effectLst>
                <a:latin typeface="Augustus" pitchFamily="2" charset="0"/>
              </a:rPr>
              <a:t>Joshua 9:2-4</a:t>
            </a:r>
          </a:p>
          <a:p>
            <a:pPr algn="r"/>
            <a:r>
              <a:rPr lang="en-US" sz="1200" dirty="0">
                <a:solidFill>
                  <a:schemeClr val="bg1"/>
                </a:solidFill>
                <a:effectLst>
                  <a:outerShdw blurRad="38100" dist="38100" dir="2700000" algn="tl">
                    <a:srgbClr val="000000">
                      <a:alpha val="43137"/>
                    </a:srgbClr>
                  </a:outerShdw>
                </a:effectLst>
                <a:latin typeface="Augustus" pitchFamily="2" charset="0"/>
              </a:rPr>
              <a:t>New Living Translation</a:t>
            </a:r>
            <a:endParaRPr lang="en-US" sz="24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2201679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107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3807</TotalTime>
  <Words>326</Words>
  <Application>Microsoft Office PowerPoint</Application>
  <PresentationFormat>On-screen Show (16:9)</PresentationFormat>
  <Paragraphs>52</Paragraphs>
  <Slides>32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Augustus</vt:lpstr>
      <vt:lpstr>Calibri</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Jamessy Davalos</cp:lastModifiedBy>
  <cp:revision>80</cp:revision>
  <dcterms:created xsi:type="dcterms:W3CDTF">2016-04-14T00:39:04Z</dcterms:created>
  <dcterms:modified xsi:type="dcterms:W3CDTF">2016-06-23T16:11:48Z</dcterms:modified>
</cp:coreProperties>
</file>