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6" r:id="rId4"/>
    <p:sldId id="258" r:id="rId5"/>
    <p:sldId id="259" r:id="rId6"/>
    <p:sldId id="312" r:id="rId7"/>
    <p:sldId id="325" r:id="rId8"/>
    <p:sldId id="326" r:id="rId9"/>
    <p:sldId id="338" r:id="rId10"/>
    <p:sldId id="340" r:id="rId11"/>
    <p:sldId id="339" r:id="rId12"/>
    <p:sldId id="341" r:id="rId13"/>
    <p:sldId id="327" r:id="rId14"/>
    <p:sldId id="284" r:id="rId15"/>
    <p:sldId id="299" r:id="rId16"/>
    <p:sldId id="328" r:id="rId17"/>
    <p:sldId id="314" r:id="rId18"/>
    <p:sldId id="316" r:id="rId19"/>
    <p:sldId id="329" r:id="rId20"/>
    <p:sldId id="330" r:id="rId21"/>
    <p:sldId id="331" r:id="rId22"/>
    <p:sldId id="332" r:id="rId23"/>
    <p:sldId id="333" r:id="rId24"/>
    <p:sldId id="334" r:id="rId25"/>
    <p:sldId id="336" r:id="rId26"/>
    <p:sldId id="335" r:id="rId27"/>
    <p:sldId id="337" r:id="rId28"/>
    <p:sldId id="342" r:id="rId29"/>
    <p:sldId id="343" r:id="rId30"/>
    <p:sldId id="344" r:id="rId31"/>
    <p:sldId id="300" r:id="rId32"/>
    <p:sldId id="345" r:id="rId33"/>
    <p:sldId id="346" r:id="rId34"/>
    <p:sldId id="347" r:id="rId35"/>
    <p:sldId id="348" r:id="rId36"/>
    <p:sldId id="349" r:id="rId37"/>
    <p:sldId id="350" r:id="rId38"/>
    <p:sldId id="351" r:id="rId39"/>
    <p:sldId id="305" r:id="rId40"/>
    <p:sldId id="353" r:id="rId41"/>
    <p:sldId id="352" r:id="rId42"/>
    <p:sldId id="354" r:id="rId43"/>
    <p:sldId id="355" r:id="rId44"/>
    <p:sldId id="322"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1"/>
  </p:normalViewPr>
  <p:slideViewPr>
    <p:cSldViewPr>
      <p:cViewPr varScale="1">
        <p:scale>
          <a:sx n="102" d="100"/>
          <a:sy n="102" d="100"/>
        </p:scale>
        <p:origin x="176" y="7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BD9D28F-BBA2-45FA-9A0A-AB5EE3D7C3E1}" type="datetimeFigureOut">
              <a:rPr lang="en-US" smtClean="0"/>
              <a:t>6/28/18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30EB70A-B379-4C00-A51D-23559370D2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62BA-374E-A34D-8302-67E2825D5D6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B30740-8D27-EB42-AD83-C8549BDB8C5C}"/>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0413F59-4293-464E-8C10-19406A12F19A}"/>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AAA5DC-929D-364E-A427-176EA9806F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54443FF-967E-E34A-A1CF-4F1477F2A1B2}"/>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62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23B1-B692-4542-B88F-E4E10F2EF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00B77-2EAC-4748-8714-92A4B3F3F6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A27B1-897A-A34C-9DE8-30599ECF8A3F}"/>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EA5F72-112A-D043-B9F7-C0F284A8ED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0B6E202-762C-9548-B8FE-DBC8E1CDAE14}"/>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25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DADA-B6C1-C04C-AAE2-9E2A872E282B}"/>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518B77D-FA6C-2943-9A85-7D77BE152055}"/>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5303C8-8D0E-474D-8108-427FCBA8E761}"/>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726BF4-5EC3-2748-BB0C-18322EE9302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7D61268-7258-7144-8907-721FABBCF297}"/>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808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870A-D540-B945-939B-9DF791C21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5A3B5-CDBE-9F40-941F-3673C8BA043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1514F2-20CD-6545-9BD6-5200A9A4FBE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D3059-A423-434E-AE06-7092BDA151D5}"/>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76372AD-00E8-DB4C-B3E0-FE51D33352C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3529B11-8C32-0846-A09B-594E37A78C67}"/>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1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E3CE-5470-5D4A-ADF4-9B25621FC74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4953B-F945-204A-84F0-8228177C63D2}"/>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DC5222B-09F9-9C40-A940-98F052FCB61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04F13-0260-1B48-8941-9FDC1944EF90}"/>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66E8054-4E97-D249-A738-06C40D5047B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0E5F9-F874-1A4C-8A6D-79E5BD23BC37}"/>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838F15F-66F3-BF4E-AB51-B4D7F377619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B5B9A96-EFCF-474F-B853-DCB9B306F864}"/>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684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3EF0-7A85-F449-A445-DACFFB438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EC29F-32B3-BD47-BE27-FCB495CF8131}"/>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077E350-B1D0-0248-9DDC-281AD75DE8A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FE7355C-02C1-9C45-B35C-3B947F8BA3E0}"/>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96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A9C6F-844A-6243-85F4-EBAB6BCE3695}"/>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F330151-4A51-054C-B3CB-FB2440EE5DD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EEC2B23-C898-6045-B6DF-A743FF4EE46F}"/>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135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61E3-DFD5-0D42-AADA-AB5FFD58D7F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BC3B4B0-DCDB-FF41-97DF-628B36214A2D}"/>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B730E-B1C5-E64F-BD1B-8913C6FCAF6D}"/>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2034B326-C579-7C48-9A51-B3EAF436B525}"/>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3CD9FBC-FC9D-0547-BBCF-D5528B84BF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F8D9A-AEF3-F244-AE63-48562907D003}"/>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52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1171-B95A-984B-8A27-322AA4A7697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7DA817F-2B34-E442-AC9D-0EB58466C5C7}"/>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1CB45FA2-945A-5D47-A996-173009EC143C}"/>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D875EE34-478D-DA49-B138-3AE8B0F59FD1}"/>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6AAA969-3F76-FF47-BADF-D53786A0678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F5A433-8D21-0E45-AA81-678AA5BA68AE}"/>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56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27AA-18C6-5943-B5F7-7B2EE2D44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A227E6-8F53-8744-97F5-3BE77954F6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74CAB-E32C-F047-B2C1-4C3FF495C868}"/>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D8C61A-D535-A84A-9B1E-6C90EA28C16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E69F4E-1C9D-2C4B-B38B-D800871FBF48}"/>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57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8B11A4-B7D4-ED46-8232-4B400B456583}"/>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577BDD-6CD1-F741-B47C-64CBFCA42CB8}"/>
              </a:ext>
            </a:extLst>
          </p:cNvPr>
          <p:cNvSpPr>
            <a:spLocks noGrp="1"/>
          </p:cNvSpPr>
          <p:nvPr>
            <p:ph type="body" orient="vert" idx="1"/>
          </p:nvPr>
        </p:nvSpPr>
        <p:spPr>
          <a:xfrm>
            <a:off x="628651"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74014-37CD-F544-939E-2F6E2256257A}"/>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6/28/18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C907F13-CC84-9347-8F1B-62AF11E4C59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02D59DC-1B1A-2240-8648-884C04EA5DB7}"/>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4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D9D28F-BBA2-45FA-9A0A-AB5EE3D7C3E1}"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D9D28F-BBA2-45FA-9A0A-AB5EE3D7C3E1}"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D9D28F-BBA2-45FA-9A0A-AB5EE3D7C3E1}" type="datetimeFigureOut">
              <a:rPr lang="en-US" smtClean="0"/>
              <a:t>6/28/18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1BD9D28F-BBA2-45FA-9A0A-AB5EE3D7C3E1}" type="datetimeFigureOut">
              <a:rPr lang="en-US" smtClean="0"/>
              <a:t>6/28/18</a:t>
            </a:fld>
            <a:endParaRPr lang="en-US"/>
          </a:p>
        </p:txBody>
      </p:sp>
      <p:sp>
        <p:nvSpPr>
          <p:cNvPr id="8" name="Slide Number Placeholder 7"/>
          <p:cNvSpPr>
            <a:spLocks noGrp="1"/>
          </p:cNvSpPr>
          <p:nvPr>
            <p:ph type="sldNum" sz="quarter" idx="11"/>
          </p:nvPr>
        </p:nvSpPr>
        <p:spPr/>
        <p:txBody>
          <a:bodyPr/>
          <a:lstStyle/>
          <a:p>
            <a:fld id="{B30EB70A-B379-4C00-A51D-23559370D22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9D28F-BBA2-45FA-9A0A-AB5EE3D7C3E1}" type="datetimeFigureOut">
              <a:rPr lang="en-US" smtClean="0"/>
              <a:t>6/28/18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D9D28F-BBA2-45FA-9A0A-AB5EE3D7C3E1}"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4816548"/>
            <a:ext cx="762000" cy="273844"/>
          </a:xfrm>
        </p:spPr>
        <p:txBody>
          <a:bodyPr/>
          <a:lstStyle/>
          <a:p>
            <a:fld id="{B30EB70A-B379-4C00-A51D-23559370D2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4816548"/>
            <a:ext cx="2133600" cy="273844"/>
          </a:xfrm>
        </p:spPr>
        <p:txBody>
          <a:bodyPr/>
          <a:lstStyle/>
          <a:p>
            <a:fld id="{1BD9D28F-BBA2-45FA-9A0A-AB5EE3D7C3E1}"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05979"/>
            <a:ext cx="7467600" cy="85725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1BD9D28F-BBA2-45FA-9A0A-AB5EE3D7C3E1}" type="datetimeFigureOut">
              <a:rPr lang="en-US" smtClean="0"/>
              <a:t>6/28/18</a:t>
            </a:fld>
            <a:endParaRPr lang="en-US"/>
          </a:p>
        </p:txBody>
      </p:sp>
      <p:sp>
        <p:nvSpPr>
          <p:cNvPr id="22" name="Footer Placeholder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30EB70A-B379-4C00-A51D-23559370D2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12912-0574-B741-A873-32DBDEC173EE}"/>
              </a:ext>
            </a:extLst>
          </p:cNvPr>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C739D7-A252-2549-8781-6E5B188EAA43}"/>
              </a:ext>
            </a:extLst>
          </p:cNvPr>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7F893-AD19-514A-A0DD-09744A586E03}"/>
              </a:ext>
            </a:extLst>
          </p:cNvPr>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fld id="{1286B65A-6A9A-E343-AD85-8CA88A3E13C1}" type="datetimeFigureOut">
              <a:rPr lang="en-US" smtClean="0">
                <a:solidFill>
                  <a:prstClr val="black">
                    <a:tint val="75000"/>
                  </a:prstClr>
                </a:solidFill>
              </a:rPr>
              <a:pPr defTabSz="685783"/>
              <a:t>6/28/18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B8AA49-8394-DA41-93FB-014B89115890}"/>
              </a:ext>
            </a:extLst>
          </p:cNvPr>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6C37FFB-89D6-0E43-8D10-1329CEA39EF5}"/>
              </a:ext>
            </a:extLst>
          </p:cNvPr>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A86ADD46-259C-3241-A919-ABBE9E534310}"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153243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47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441" y="254292"/>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WHAT’S AN IDOL?</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cxnSp>
        <p:nvCxnSpPr>
          <p:cNvPr id="6" name="Straight Connector 5"/>
          <p:cNvCxnSpPr/>
          <p:nvPr/>
        </p:nvCxnSpPr>
        <p:spPr>
          <a:xfrm>
            <a:off x="495300" y="812794"/>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096F18F-04E6-A243-90D2-E00B6E309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022350"/>
            <a:ext cx="2781300" cy="3591292"/>
          </a:xfrm>
          <a:prstGeom prst="rect">
            <a:avLst/>
          </a:prstGeom>
        </p:spPr>
      </p:pic>
      <p:pic>
        <p:nvPicPr>
          <p:cNvPr id="8" name="Picture 7">
            <a:extLst>
              <a:ext uri="{FF2B5EF4-FFF2-40B4-BE49-F238E27FC236}">
                <a16:creationId xmlns:a16="http://schemas.microsoft.com/office/drawing/2014/main" id="{7D2EE02C-A76F-BA42-AE44-D711EE8F3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022350"/>
            <a:ext cx="3276600" cy="1839674"/>
          </a:xfrm>
          <a:prstGeom prst="rect">
            <a:avLst/>
          </a:prstGeom>
        </p:spPr>
      </p:pic>
      <p:pic>
        <p:nvPicPr>
          <p:cNvPr id="10" name="Picture 9">
            <a:extLst>
              <a:ext uri="{FF2B5EF4-FFF2-40B4-BE49-F238E27FC236}">
                <a16:creationId xmlns:a16="http://schemas.microsoft.com/office/drawing/2014/main" id="{C2AC5360-A8FB-A545-A3DE-E1CF4E172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750" y="3017338"/>
            <a:ext cx="2725132" cy="1810779"/>
          </a:xfrm>
          <a:prstGeom prst="rect">
            <a:avLst/>
          </a:prstGeom>
        </p:spPr>
      </p:pic>
    </p:spTree>
    <p:extLst>
      <p:ext uri="{BB962C8B-B14F-4D97-AF65-F5344CB8AC3E}">
        <p14:creationId xmlns:p14="http://schemas.microsoft.com/office/powerpoint/2010/main" val="219966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441" y="254292"/>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WHAT’S AN IDOL?</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cxnSp>
        <p:nvCxnSpPr>
          <p:cNvPr id="6" name="Straight Connector 5"/>
          <p:cNvCxnSpPr/>
          <p:nvPr/>
        </p:nvCxnSpPr>
        <p:spPr>
          <a:xfrm>
            <a:off x="495300" y="812794"/>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E970B12-E64A-4D46-8546-3CEDAD3C2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24" y="1047750"/>
            <a:ext cx="3095879" cy="1981200"/>
          </a:xfrm>
          <a:prstGeom prst="rect">
            <a:avLst/>
          </a:prstGeom>
        </p:spPr>
      </p:pic>
      <p:pic>
        <p:nvPicPr>
          <p:cNvPr id="8" name="Picture 7">
            <a:extLst>
              <a:ext uri="{FF2B5EF4-FFF2-40B4-BE49-F238E27FC236}">
                <a16:creationId xmlns:a16="http://schemas.microsoft.com/office/drawing/2014/main" id="{DB3C3106-7948-D44D-9814-FBC730039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281" y="1047750"/>
            <a:ext cx="4186167" cy="2255879"/>
          </a:xfrm>
          <a:prstGeom prst="rect">
            <a:avLst/>
          </a:prstGeom>
        </p:spPr>
      </p:pic>
      <p:pic>
        <p:nvPicPr>
          <p:cNvPr id="10" name="Picture 9">
            <a:extLst>
              <a:ext uri="{FF2B5EF4-FFF2-40B4-BE49-F238E27FC236}">
                <a16:creationId xmlns:a16="http://schemas.microsoft.com/office/drawing/2014/main" id="{FE63643A-EA8B-2F44-A21D-E88145896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915" y="3082565"/>
            <a:ext cx="2209285" cy="1701150"/>
          </a:xfrm>
          <a:prstGeom prst="rect">
            <a:avLst/>
          </a:prstGeom>
        </p:spPr>
      </p:pic>
      <p:pic>
        <p:nvPicPr>
          <p:cNvPr id="13" name="Picture 12">
            <a:extLst>
              <a:ext uri="{FF2B5EF4-FFF2-40B4-BE49-F238E27FC236}">
                <a16:creationId xmlns:a16="http://schemas.microsoft.com/office/drawing/2014/main" id="{47753C68-23DE-C446-999A-9B32DC1BC8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288" y="2558277"/>
            <a:ext cx="2006320" cy="2435225"/>
          </a:xfrm>
          <a:prstGeom prst="rect">
            <a:avLst/>
          </a:prstGeom>
        </p:spPr>
      </p:pic>
    </p:spTree>
    <p:extLst>
      <p:ext uri="{BB962C8B-B14F-4D97-AF65-F5344CB8AC3E}">
        <p14:creationId xmlns:p14="http://schemas.microsoft.com/office/powerpoint/2010/main" val="279754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F47E3D-31CD-5249-9A93-13D5935F1035}"/>
              </a:ext>
            </a:extLst>
          </p:cNvPr>
          <p:cNvSpPr txBox="1"/>
          <p:nvPr/>
        </p:nvSpPr>
        <p:spPr>
          <a:xfrm>
            <a:off x="914400" y="2267216"/>
            <a:ext cx="5943600" cy="707886"/>
          </a:xfrm>
          <a:prstGeom prst="rect">
            <a:avLst/>
          </a:prstGeom>
          <a:noFill/>
        </p:spPr>
        <p:txBody>
          <a:bodyPr wrap="square" rtlCol="0">
            <a:spAutoFit/>
          </a:bodyPr>
          <a:lstStyle/>
          <a:p>
            <a:pPr algn="r"/>
            <a:r>
              <a:rPr lang="en-US" sz="4000" dirty="0">
                <a:latin typeface="Facile Sans" pitchFamily="2" charset="0"/>
              </a:rPr>
              <a:t>DONNIE BRASCO</a:t>
            </a:r>
          </a:p>
        </p:txBody>
      </p:sp>
    </p:spTree>
    <p:extLst>
      <p:ext uri="{BB962C8B-B14F-4D97-AF65-F5344CB8AC3E}">
        <p14:creationId xmlns:p14="http://schemas.microsoft.com/office/powerpoint/2010/main" val="356488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09600" y="1664553"/>
            <a:ext cx="6172200" cy="830997"/>
          </a:xfrm>
          <a:prstGeom prst="rect">
            <a:avLst/>
          </a:prstGeom>
          <a:noFill/>
        </p:spPr>
        <p:txBody>
          <a:bodyPr wrap="square" rtlCol="0">
            <a:spAutoFit/>
          </a:bodyPr>
          <a:lstStyle/>
          <a:p>
            <a:r>
              <a:rPr lang="en-US" sz="4800" dirty="0">
                <a:solidFill>
                  <a:srgbClr val="FF0000"/>
                </a:solidFill>
                <a:latin typeface="Avenir Next Medium" panose="020B0603020202020204" pitchFamily="34" charset="0"/>
                <a:cs typeface="Estrangelo Edessa" panose="03080600000000000000" pitchFamily="66" charset="0"/>
              </a:rPr>
              <a:t>DON’T IDOLIZE</a:t>
            </a:r>
          </a:p>
        </p:txBody>
      </p:sp>
      <p:sp>
        <p:nvSpPr>
          <p:cNvPr id="2" name="TextBox 1"/>
          <p:cNvSpPr txBox="1"/>
          <p:nvPr/>
        </p:nvSpPr>
        <p:spPr>
          <a:xfrm>
            <a:off x="914400" y="2267216"/>
            <a:ext cx="5943600" cy="707886"/>
          </a:xfrm>
          <a:prstGeom prst="rect">
            <a:avLst/>
          </a:prstGeom>
          <a:noFill/>
        </p:spPr>
        <p:txBody>
          <a:bodyPr wrap="square" rtlCol="0">
            <a:spAutoFit/>
          </a:bodyPr>
          <a:lstStyle/>
          <a:p>
            <a:pPr algn="r"/>
            <a:r>
              <a:rPr lang="en-US" sz="4000" dirty="0">
                <a:latin typeface="Facile Sans" pitchFamily="2" charset="0"/>
              </a:rPr>
              <a:t>ANYTHING</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a:solidFill>
                  <a:schemeClr val="bg2">
                    <a:lumMod val="50000"/>
                    <a:lumOff val="50000"/>
                  </a:schemeClr>
                </a:solidFill>
                <a:latin typeface="Avenir Next Medium" panose="020B0603020202020204" pitchFamily="34" charset="0"/>
              </a:rPr>
              <a:t>1</a:t>
            </a:r>
          </a:p>
        </p:txBody>
      </p:sp>
    </p:spTree>
    <p:extLst>
      <p:ext uri="{BB962C8B-B14F-4D97-AF65-F5344CB8AC3E}">
        <p14:creationId xmlns:p14="http://schemas.microsoft.com/office/powerpoint/2010/main" val="244164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161" y="1733550"/>
            <a:ext cx="6781800" cy="1200329"/>
          </a:xfrm>
          <a:prstGeom prst="rect">
            <a:avLst/>
          </a:prstGeom>
          <a:noFill/>
        </p:spPr>
        <p:txBody>
          <a:bodyPr wrap="square" rtlCol="0">
            <a:spAutoFit/>
          </a:bodyPr>
          <a:lstStyle/>
          <a:p>
            <a:r>
              <a:rPr lang="en-US" sz="2400" dirty="0">
                <a:latin typeface="Avenir Next" panose="020B0503020202020204" pitchFamily="34" charset="0"/>
              </a:rPr>
              <a:t>You must love the Lord your God with all your heart, all your soul, all your strength, and all your mind.</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LUKE 10</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98785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09600" y="1664553"/>
            <a:ext cx="6172200" cy="830997"/>
          </a:xfrm>
          <a:prstGeom prst="rect">
            <a:avLst/>
          </a:prstGeom>
          <a:noFill/>
        </p:spPr>
        <p:txBody>
          <a:bodyPr wrap="square" rtlCol="0">
            <a:spAutoFit/>
          </a:bodyPr>
          <a:lstStyle/>
          <a:p>
            <a:r>
              <a:rPr lang="en-US" sz="4800" dirty="0">
                <a:solidFill>
                  <a:srgbClr val="FF0000"/>
                </a:solidFill>
                <a:latin typeface="Avenir Next Medium" panose="020B0603020202020204" pitchFamily="34" charset="0"/>
                <a:cs typeface="Estrangelo Edessa" panose="03080600000000000000" pitchFamily="66" charset="0"/>
              </a:rPr>
              <a:t>IDOLS WILL ALWAYS</a:t>
            </a:r>
          </a:p>
        </p:txBody>
      </p:sp>
      <p:sp>
        <p:nvSpPr>
          <p:cNvPr id="2" name="TextBox 1"/>
          <p:cNvSpPr txBox="1"/>
          <p:nvPr/>
        </p:nvSpPr>
        <p:spPr>
          <a:xfrm>
            <a:off x="1828800" y="2233822"/>
            <a:ext cx="5943600" cy="707886"/>
          </a:xfrm>
          <a:prstGeom prst="rect">
            <a:avLst/>
          </a:prstGeom>
          <a:noFill/>
        </p:spPr>
        <p:txBody>
          <a:bodyPr wrap="square" rtlCol="0">
            <a:spAutoFit/>
          </a:bodyPr>
          <a:lstStyle/>
          <a:p>
            <a:pPr algn="r"/>
            <a:r>
              <a:rPr lang="en-US" sz="4000" dirty="0">
                <a:latin typeface="Facile Sans" pitchFamily="2" charset="0"/>
              </a:rPr>
              <a:t>DISAPPOINT YOU</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59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14660"/>
            <a:ext cx="6629400" cy="1938992"/>
          </a:xfrm>
          <a:prstGeom prst="rect">
            <a:avLst/>
          </a:prstGeom>
          <a:noFill/>
        </p:spPr>
        <p:txBody>
          <a:bodyPr wrap="square" rtlCol="0">
            <a:spAutoFit/>
          </a:bodyPr>
          <a:lstStyle/>
          <a:p>
            <a:r>
              <a:rPr lang="en-US" sz="2400" dirty="0">
                <a:latin typeface="Avenir Next" panose="020B0503020202020204" pitchFamily="34" charset="0"/>
              </a:rPr>
              <a:t>The whole human race is foolish and has no knowledge! The craftsmen are disgraced by the idols they make, for their carefully shaped works are a fraud. These idols have no breath or power.</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JEREMIAH 10:14</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240053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3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2D1517-E797-6348-BDE7-0BE0B4C25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90550"/>
            <a:ext cx="2774188" cy="3822700"/>
          </a:xfrm>
          <a:prstGeom prst="rect">
            <a:avLst/>
          </a:prstGeom>
        </p:spPr>
      </p:pic>
    </p:spTree>
    <p:extLst>
      <p:ext uri="{BB962C8B-B14F-4D97-AF65-F5344CB8AC3E}">
        <p14:creationId xmlns:p14="http://schemas.microsoft.com/office/powerpoint/2010/main" val="413824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2D1517-E797-6348-BDE7-0BE0B4C25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90550"/>
            <a:ext cx="2774188" cy="3822700"/>
          </a:xfrm>
          <a:prstGeom prst="rect">
            <a:avLst/>
          </a:prstGeom>
        </p:spPr>
      </p:pic>
      <p:pic>
        <p:nvPicPr>
          <p:cNvPr id="5" name="Picture 4">
            <a:extLst>
              <a:ext uri="{FF2B5EF4-FFF2-40B4-BE49-F238E27FC236}">
                <a16:creationId xmlns:a16="http://schemas.microsoft.com/office/drawing/2014/main" id="{86F6BF89-CAAC-6D41-8449-448C39EC0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730250"/>
            <a:ext cx="4724400" cy="3543300"/>
          </a:xfrm>
          <a:prstGeom prst="rect">
            <a:avLst/>
          </a:prstGeom>
        </p:spPr>
      </p:pic>
    </p:spTree>
    <p:extLst>
      <p:ext uri="{BB962C8B-B14F-4D97-AF65-F5344CB8AC3E}">
        <p14:creationId xmlns:p14="http://schemas.microsoft.com/office/powerpoint/2010/main" val="426102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990600" y="1434095"/>
            <a:ext cx="3695700" cy="1200329"/>
          </a:xfrm>
          <a:prstGeom prst="rect">
            <a:avLst/>
          </a:prstGeom>
          <a:noFill/>
        </p:spPr>
        <p:txBody>
          <a:bodyPr wrap="square" rtlCol="0">
            <a:spAutoFit/>
          </a:bodyPr>
          <a:lstStyle/>
          <a:p>
            <a:r>
              <a:rPr lang="en-US" sz="7200" dirty="0">
                <a:solidFill>
                  <a:srgbClr val="FF0000"/>
                </a:solidFill>
                <a:latin typeface="Facile Sans" pitchFamily="2" charset="0"/>
                <a:cs typeface="Estrangelo Edessa" panose="03080600000000000000" pitchFamily="66" charset="0"/>
              </a:rPr>
              <a:t>FUGAZI</a:t>
            </a:r>
            <a:r>
              <a:rPr lang="en-US" sz="7200" dirty="0">
                <a:latin typeface="Facile Sans" pitchFamily="2" charset="0"/>
                <a:cs typeface="Estrangelo Edessa" panose="03080600000000000000" pitchFamily="66" charset="0"/>
              </a:rPr>
              <a:t> </a:t>
            </a:r>
          </a:p>
        </p:txBody>
      </p:sp>
      <p:sp>
        <p:nvSpPr>
          <p:cNvPr id="2" name="TextBox 1"/>
          <p:cNvSpPr txBox="1"/>
          <p:nvPr/>
        </p:nvSpPr>
        <p:spPr>
          <a:xfrm>
            <a:off x="4343126" y="1434096"/>
            <a:ext cx="2552974" cy="1200329"/>
          </a:xfrm>
          <a:prstGeom prst="rect">
            <a:avLst/>
          </a:prstGeom>
          <a:noFill/>
        </p:spPr>
        <p:txBody>
          <a:bodyPr wrap="square" rtlCol="0">
            <a:spAutoFit/>
          </a:bodyPr>
          <a:lstStyle/>
          <a:p>
            <a:r>
              <a:rPr lang="en-US" sz="7200" dirty="0">
                <a:latin typeface="Facile Sans" pitchFamily="2" charset="0"/>
              </a:rPr>
              <a:t>GOD</a:t>
            </a:r>
          </a:p>
        </p:txBody>
      </p:sp>
      <p:cxnSp>
        <p:nvCxnSpPr>
          <p:cNvPr id="6" name="Straight Connector 5"/>
          <p:cNvCxnSpPr/>
          <p:nvPr/>
        </p:nvCxnSpPr>
        <p:spPr>
          <a:xfrm>
            <a:off x="304800" y="2724150"/>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65614" t="11389" r="23610" b="50730"/>
          <a:stretch/>
        </p:blipFill>
        <p:spPr>
          <a:xfrm>
            <a:off x="6712370" y="893919"/>
            <a:ext cx="2088730" cy="1835576"/>
          </a:xfrm>
          <a:prstGeom prst="rect">
            <a:avLst/>
          </a:prstGeom>
        </p:spPr>
      </p:pic>
      <p:pic>
        <p:nvPicPr>
          <p:cNvPr id="9" name="Picture 8">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721" t="76067" r="23279" b="11208"/>
          <a:stretch/>
        </p:blipFill>
        <p:spPr>
          <a:xfrm>
            <a:off x="1465508" y="2881895"/>
            <a:ext cx="4800600" cy="277678"/>
          </a:xfrm>
          <a:prstGeom prst="rect">
            <a:avLst/>
          </a:prstGeom>
        </p:spPr>
      </p:pic>
    </p:spTree>
    <p:extLst>
      <p:ext uri="{BB962C8B-B14F-4D97-AF65-F5344CB8AC3E}">
        <p14:creationId xmlns:p14="http://schemas.microsoft.com/office/powerpoint/2010/main" val="114672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2D1517-E797-6348-BDE7-0BE0B4C25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90550"/>
            <a:ext cx="2774188" cy="3822700"/>
          </a:xfrm>
          <a:prstGeom prst="rect">
            <a:avLst/>
          </a:prstGeom>
        </p:spPr>
      </p:pic>
      <p:pic>
        <p:nvPicPr>
          <p:cNvPr id="5" name="Picture 4">
            <a:extLst>
              <a:ext uri="{FF2B5EF4-FFF2-40B4-BE49-F238E27FC236}">
                <a16:creationId xmlns:a16="http://schemas.microsoft.com/office/drawing/2014/main" id="{86F6BF89-CAAC-6D41-8449-448C39EC0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730250"/>
            <a:ext cx="4724400" cy="3543300"/>
          </a:xfrm>
          <a:prstGeom prst="rect">
            <a:avLst/>
          </a:prstGeom>
        </p:spPr>
      </p:pic>
      <p:pic>
        <p:nvPicPr>
          <p:cNvPr id="2" name="Picture 1">
            <a:extLst>
              <a:ext uri="{FF2B5EF4-FFF2-40B4-BE49-F238E27FC236}">
                <a16:creationId xmlns:a16="http://schemas.microsoft.com/office/drawing/2014/main" id="{E16A7103-0AA1-634D-9D87-5220BAFF48C5}"/>
              </a:ext>
            </a:extLst>
          </p:cNvPr>
          <p:cNvPicPr>
            <a:picLocks noChangeAspect="1"/>
          </p:cNvPicPr>
          <p:nvPr/>
        </p:nvPicPr>
        <p:blipFill>
          <a:blip r:embed="rId4"/>
          <a:stretch>
            <a:fillRect/>
          </a:stretch>
        </p:blipFill>
        <p:spPr>
          <a:xfrm rot="21062809">
            <a:off x="1847116" y="1254056"/>
            <a:ext cx="3854450" cy="2495687"/>
          </a:xfrm>
          <a:prstGeom prst="rect">
            <a:avLst/>
          </a:prstGeom>
        </p:spPr>
      </p:pic>
    </p:spTree>
    <p:extLst>
      <p:ext uri="{BB962C8B-B14F-4D97-AF65-F5344CB8AC3E}">
        <p14:creationId xmlns:p14="http://schemas.microsoft.com/office/powerpoint/2010/main" val="566618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F47E3D-31CD-5249-9A93-13D5935F1035}"/>
              </a:ext>
            </a:extLst>
          </p:cNvPr>
          <p:cNvSpPr txBox="1"/>
          <p:nvPr/>
        </p:nvSpPr>
        <p:spPr>
          <a:xfrm>
            <a:off x="914400" y="2267216"/>
            <a:ext cx="5943600" cy="707886"/>
          </a:xfrm>
          <a:prstGeom prst="rect">
            <a:avLst/>
          </a:prstGeom>
          <a:noFill/>
        </p:spPr>
        <p:txBody>
          <a:bodyPr wrap="square" rtlCol="0">
            <a:spAutoFit/>
          </a:bodyPr>
          <a:lstStyle/>
          <a:p>
            <a:pPr algn="r"/>
            <a:r>
              <a:rPr lang="en-US" sz="4000" dirty="0">
                <a:latin typeface="Facile Sans" pitchFamily="2" charset="0"/>
              </a:rPr>
              <a:t>No man’s sky</a:t>
            </a:r>
          </a:p>
        </p:txBody>
      </p:sp>
    </p:spTree>
    <p:extLst>
      <p:ext uri="{BB962C8B-B14F-4D97-AF65-F5344CB8AC3E}">
        <p14:creationId xmlns:p14="http://schemas.microsoft.com/office/powerpoint/2010/main" val="109240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09600" y="1664553"/>
            <a:ext cx="6172200" cy="830997"/>
          </a:xfrm>
          <a:prstGeom prst="rect">
            <a:avLst/>
          </a:prstGeom>
          <a:noFill/>
        </p:spPr>
        <p:txBody>
          <a:bodyPr wrap="square" rtlCol="0">
            <a:spAutoFit/>
          </a:bodyPr>
          <a:lstStyle/>
          <a:p>
            <a:r>
              <a:rPr lang="en-US" sz="4800" dirty="0">
                <a:solidFill>
                  <a:srgbClr val="FF0000"/>
                </a:solidFill>
                <a:latin typeface="Avenir Next Medium" panose="020B0603020202020204" pitchFamily="34" charset="0"/>
                <a:cs typeface="Estrangelo Edessa" panose="03080600000000000000" pitchFamily="66" charset="0"/>
              </a:rPr>
              <a:t>IDOLS WILL</a:t>
            </a:r>
          </a:p>
        </p:txBody>
      </p:sp>
      <p:sp>
        <p:nvSpPr>
          <p:cNvPr id="2" name="TextBox 1"/>
          <p:cNvSpPr txBox="1"/>
          <p:nvPr/>
        </p:nvSpPr>
        <p:spPr>
          <a:xfrm>
            <a:off x="1828800" y="2233822"/>
            <a:ext cx="5943600" cy="707886"/>
          </a:xfrm>
          <a:prstGeom prst="rect">
            <a:avLst/>
          </a:prstGeom>
          <a:noFill/>
        </p:spPr>
        <p:txBody>
          <a:bodyPr wrap="square" rtlCol="0">
            <a:spAutoFit/>
          </a:bodyPr>
          <a:lstStyle/>
          <a:p>
            <a:pPr algn="r"/>
            <a:r>
              <a:rPr lang="en-US" sz="4000" dirty="0">
                <a:latin typeface="Facile Sans" pitchFamily="2" charset="0"/>
              </a:rPr>
              <a:t>DOMINATE YOU</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635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14660"/>
            <a:ext cx="6629400" cy="830997"/>
          </a:xfrm>
          <a:prstGeom prst="rect">
            <a:avLst/>
          </a:prstGeom>
          <a:noFill/>
        </p:spPr>
        <p:txBody>
          <a:bodyPr wrap="square" rtlCol="0">
            <a:spAutoFit/>
          </a:bodyPr>
          <a:lstStyle/>
          <a:p>
            <a:r>
              <a:rPr lang="en-US" sz="2400" dirty="0">
                <a:latin typeface="Avenir Next" panose="020B0503020202020204" pitchFamily="34" charset="0"/>
              </a:rPr>
              <a:t>(before you knew Christ) you were controlled by dead idols, who always led you astray.</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1 CORINTHIANS 12:2</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293170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095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14660"/>
            <a:ext cx="6629400" cy="1569660"/>
          </a:xfrm>
          <a:prstGeom prst="rect">
            <a:avLst/>
          </a:prstGeom>
          <a:noFill/>
        </p:spPr>
        <p:txBody>
          <a:bodyPr wrap="square" rtlCol="0">
            <a:spAutoFit/>
          </a:bodyPr>
          <a:lstStyle/>
          <a:p>
            <a:r>
              <a:rPr lang="en-US" sz="2400" dirty="0">
                <a:latin typeface="Avenir Next" panose="020B0503020202020204" pitchFamily="34" charset="0"/>
              </a:rPr>
              <a:t>You say, “I am allowed to do anything”—but not everything is good for you. And even though “I am allowed to do anything,” I must not become a slave to anything.</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1 CORINTHIANS 6:12</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136592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52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9F0D20-852E-9A42-9367-D3C2C5A7E7D8}"/>
              </a:ext>
            </a:extLst>
          </p:cNvPr>
          <p:cNvPicPr>
            <a:picLocks noChangeAspect="1"/>
          </p:cNvPicPr>
          <p:nvPr/>
        </p:nvPicPr>
        <p:blipFill>
          <a:blip r:embed="rId2"/>
          <a:stretch>
            <a:fillRect/>
          </a:stretch>
        </p:blipFill>
        <p:spPr>
          <a:xfrm>
            <a:off x="508000" y="285750"/>
            <a:ext cx="8128000" cy="4572000"/>
          </a:xfrm>
          <a:prstGeom prst="rect">
            <a:avLst/>
          </a:prstGeom>
        </p:spPr>
      </p:pic>
    </p:spTree>
    <p:extLst>
      <p:ext uri="{BB962C8B-B14F-4D97-AF65-F5344CB8AC3E}">
        <p14:creationId xmlns:p14="http://schemas.microsoft.com/office/powerpoint/2010/main" val="4003069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09600" y="1664553"/>
            <a:ext cx="6172200" cy="830997"/>
          </a:xfrm>
          <a:prstGeom prst="rect">
            <a:avLst/>
          </a:prstGeom>
          <a:noFill/>
        </p:spPr>
        <p:txBody>
          <a:bodyPr wrap="square" rtlCol="0">
            <a:spAutoFit/>
          </a:bodyPr>
          <a:lstStyle/>
          <a:p>
            <a:r>
              <a:rPr lang="en-US" sz="4800" dirty="0">
                <a:solidFill>
                  <a:srgbClr val="FF0000"/>
                </a:solidFill>
                <a:latin typeface="Avenir Next Medium" panose="020B0603020202020204" pitchFamily="34" charset="0"/>
                <a:cs typeface="Estrangelo Edessa" panose="03080600000000000000" pitchFamily="66" charset="0"/>
              </a:rPr>
              <a:t>IDOLS WILL</a:t>
            </a:r>
          </a:p>
        </p:txBody>
      </p:sp>
      <p:sp>
        <p:nvSpPr>
          <p:cNvPr id="2" name="TextBox 1"/>
          <p:cNvSpPr txBox="1"/>
          <p:nvPr/>
        </p:nvSpPr>
        <p:spPr>
          <a:xfrm>
            <a:off x="1409700" y="2233822"/>
            <a:ext cx="7086600" cy="707886"/>
          </a:xfrm>
          <a:prstGeom prst="rect">
            <a:avLst/>
          </a:prstGeom>
          <a:noFill/>
        </p:spPr>
        <p:txBody>
          <a:bodyPr wrap="square" rtlCol="0">
            <a:spAutoFit/>
          </a:bodyPr>
          <a:lstStyle/>
          <a:p>
            <a:pPr algn="r"/>
            <a:r>
              <a:rPr lang="en-US" sz="4000" dirty="0">
                <a:latin typeface="Facile Sans" pitchFamily="2" charset="0"/>
              </a:rPr>
              <a:t>DEFORM AND DESTROY YOU</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541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14660"/>
            <a:ext cx="6629400" cy="830997"/>
          </a:xfrm>
          <a:prstGeom prst="rect">
            <a:avLst/>
          </a:prstGeom>
          <a:noFill/>
        </p:spPr>
        <p:txBody>
          <a:bodyPr wrap="square" rtlCol="0">
            <a:spAutoFit/>
          </a:bodyPr>
          <a:lstStyle/>
          <a:p>
            <a:r>
              <a:rPr lang="en-US" sz="2400" dirty="0">
                <a:latin typeface="Avenir Next" panose="020B0503020202020204" pitchFamily="34" charset="0"/>
              </a:rPr>
              <a:t>And those who make idols are just like them,</a:t>
            </a:r>
          </a:p>
          <a:p>
            <a:r>
              <a:rPr lang="en-US" sz="2400" dirty="0">
                <a:latin typeface="Avenir Next" panose="020B0503020202020204" pitchFamily="34" charset="0"/>
              </a:rPr>
              <a:t>    as are all who trust in them.</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PSALM 115:8</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302737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744" y="1487560"/>
            <a:ext cx="6781800" cy="2308324"/>
          </a:xfrm>
          <a:prstGeom prst="rect">
            <a:avLst/>
          </a:prstGeom>
          <a:noFill/>
        </p:spPr>
        <p:txBody>
          <a:bodyPr wrap="square" rtlCol="0">
            <a:spAutoFit/>
          </a:bodyPr>
          <a:lstStyle/>
          <a:p>
            <a:r>
              <a:rPr lang="en-US" sz="2400" dirty="0">
                <a:latin typeface="Avenir Next" panose="020B0503020202020204" pitchFamily="34" charset="0"/>
              </a:rPr>
              <a:t>You must not make for yourself an idol of any kind or an image of anything in the heavens or on the earth or in the sea.</a:t>
            </a:r>
            <a:r>
              <a:rPr lang="en-US" sz="2400" b="1" dirty="0">
                <a:latin typeface="Avenir Next" panose="020B0503020202020204" pitchFamily="34" charset="0"/>
              </a:rPr>
              <a:t> </a:t>
            </a:r>
            <a:r>
              <a:rPr lang="en-US" sz="2400" dirty="0">
                <a:latin typeface="Avenir Next" panose="020B0503020202020204" pitchFamily="34" charset="0"/>
              </a:rPr>
              <a:t>You must not bow down to them or worship them, for I, the Lord your God, am a jealous God who will not tolerate your affection for any other gods. </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EXODUS 20:4-5</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3840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09600" y="1657350"/>
            <a:ext cx="6172200" cy="830997"/>
          </a:xfrm>
          <a:prstGeom prst="rect">
            <a:avLst/>
          </a:prstGeom>
          <a:noFill/>
        </p:spPr>
        <p:txBody>
          <a:bodyPr wrap="square" rtlCol="0">
            <a:spAutoFit/>
          </a:bodyPr>
          <a:lstStyle/>
          <a:p>
            <a:r>
              <a:rPr lang="en-US" sz="4800" dirty="0">
                <a:solidFill>
                  <a:srgbClr val="FF0000"/>
                </a:solidFill>
                <a:latin typeface="Avenir Next Medium" panose="020B0603020202020204" pitchFamily="34" charset="0"/>
                <a:cs typeface="Estrangelo Edessa" panose="03080600000000000000" pitchFamily="66" charset="0"/>
              </a:rPr>
              <a:t>WORSHIP</a:t>
            </a:r>
          </a:p>
        </p:txBody>
      </p:sp>
      <p:sp>
        <p:nvSpPr>
          <p:cNvPr id="2" name="TextBox 1"/>
          <p:cNvSpPr txBox="1"/>
          <p:nvPr/>
        </p:nvSpPr>
        <p:spPr>
          <a:xfrm>
            <a:off x="1828800" y="2266949"/>
            <a:ext cx="3810000" cy="707886"/>
          </a:xfrm>
          <a:prstGeom prst="rect">
            <a:avLst/>
          </a:prstGeom>
          <a:noFill/>
        </p:spPr>
        <p:txBody>
          <a:bodyPr wrap="square" rtlCol="0">
            <a:spAutoFit/>
          </a:bodyPr>
          <a:lstStyle/>
          <a:p>
            <a:pPr algn="r"/>
            <a:r>
              <a:rPr lang="en-US" sz="4000" dirty="0">
                <a:latin typeface="Facile Sans" pitchFamily="2" charset="0"/>
              </a:rPr>
              <a:t>ONLY GOD</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a:solidFill>
                  <a:schemeClr val="bg2">
                    <a:lumMod val="50000"/>
                    <a:lumOff val="50000"/>
                  </a:schemeClr>
                </a:solidFill>
                <a:latin typeface="Avenir Next Medium" panose="020B0603020202020204" pitchFamily="34" charset="0"/>
              </a:rPr>
              <a:t>2</a:t>
            </a:r>
          </a:p>
        </p:txBody>
      </p:sp>
    </p:spTree>
    <p:extLst>
      <p:ext uri="{BB962C8B-B14F-4D97-AF65-F5344CB8AC3E}">
        <p14:creationId xmlns:p14="http://schemas.microsoft.com/office/powerpoint/2010/main" val="3325958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14660"/>
            <a:ext cx="6629400" cy="1569660"/>
          </a:xfrm>
          <a:prstGeom prst="rect">
            <a:avLst/>
          </a:prstGeom>
          <a:noFill/>
        </p:spPr>
        <p:txBody>
          <a:bodyPr wrap="square" rtlCol="0">
            <a:spAutoFit/>
          </a:bodyPr>
          <a:lstStyle/>
          <a:p>
            <a:r>
              <a:rPr lang="en-US" sz="2400" dirty="0">
                <a:latin typeface="Avenir Next" panose="020B0503020202020204" pitchFamily="34" charset="0"/>
              </a:rPr>
              <a:t>You must not bow down to them or worship them, for I, the Lord your God, am a jealous God who will not tolerate your affection for any other gods. </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EXODUS 20:5</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1011220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301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14660"/>
            <a:ext cx="6629400" cy="1200329"/>
          </a:xfrm>
          <a:prstGeom prst="rect">
            <a:avLst/>
          </a:prstGeom>
          <a:noFill/>
        </p:spPr>
        <p:txBody>
          <a:bodyPr wrap="square" rtlCol="0">
            <a:spAutoFit/>
          </a:bodyPr>
          <a:lstStyle/>
          <a:p>
            <a:r>
              <a:rPr lang="en-US" sz="2400" dirty="0">
                <a:latin typeface="Avenir Next" panose="020B0503020202020204" pitchFamily="34" charset="0"/>
              </a:rPr>
              <a:t>they worshiped and served the things God created instead of the Creator himself, who is worthy of eternal praise! </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ROMANS 1:25</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351408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721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6986D-AD6F-0943-90F3-6CBA93289881}"/>
              </a:ext>
            </a:extLst>
          </p:cNvPr>
          <p:cNvSpPr txBox="1"/>
          <p:nvPr/>
        </p:nvSpPr>
        <p:spPr>
          <a:xfrm>
            <a:off x="457200" y="902785"/>
            <a:ext cx="7162800" cy="461665"/>
          </a:xfrm>
          <a:prstGeom prst="rect">
            <a:avLst/>
          </a:prstGeom>
          <a:noFill/>
        </p:spPr>
        <p:txBody>
          <a:bodyPr wrap="square" rtlCol="0">
            <a:spAutoFit/>
          </a:bodyPr>
          <a:lstStyle/>
          <a:p>
            <a:r>
              <a:rPr lang="en-US" sz="2400" dirty="0">
                <a:solidFill>
                  <a:srgbClr val="FF0000"/>
                </a:solidFill>
                <a:latin typeface="Facile Sans" pitchFamily="2" charset="0"/>
                <a:cs typeface="Estrangelo Edessa" panose="03080600000000000000" pitchFamily="66" charset="0"/>
              </a:rPr>
              <a:t>We want to limit god’s location</a:t>
            </a:r>
          </a:p>
        </p:txBody>
      </p:sp>
    </p:spTree>
    <p:extLst>
      <p:ext uri="{BB962C8B-B14F-4D97-AF65-F5344CB8AC3E}">
        <p14:creationId xmlns:p14="http://schemas.microsoft.com/office/powerpoint/2010/main" val="3272903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6986D-AD6F-0943-90F3-6CBA93289881}"/>
              </a:ext>
            </a:extLst>
          </p:cNvPr>
          <p:cNvSpPr txBox="1"/>
          <p:nvPr/>
        </p:nvSpPr>
        <p:spPr>
          <a:xfrm>
            <a:off x="457200" y="902785"/>
            <a:ext cx="7162800" cy="1938992"/>
          </a:xfrm>
          <a:prstGeom prst="rect">
            <a:avLst/>
          </a:prstGeom>
          <a:noFill/>
        </p:spPr>
        <p:txBody>
          <a:bodyPr wrap="square" rtlCol="0">
            <a:spAutoFit/>
          </a:bodyPr>
          <a:lstStyle/>
          <a:p>
            <a:r>
              <a:rPr lang="en-US" sz="2400" dirty="0">
                <a:solidFill>
                  <a:srgbClr val="FF0000"/>
                </a:solidFill>
                <a:latin typeface="Facile Sans" pitchFamily="2" charset="0"/>
                <a:cs typeface="Estrangelo Edessa" panose="03080600000000000000" pitchFamily="66" charset="0"/>
              </a:rPr>
              <a:t>We want to limit god’s location</a:t>
            </a:r>
          </a:p>
          <a:p>
            <a:endParaRPr lang="en-US" sz="2400" dirty="0">
              <a:solidFill>
                <a:srgbClr val="FF0000"/>
              </a:solidFill>
              <a:latin typeface="Facile Sans" pitchFamily="2" charset="0"/>
              <a:cs typeface="Estrangelo Edessa" panose="03080600000000000000" pitchFamily="66" charset="0"/>
            </a:endParaRPr>
          </a:p>
          <a:p>
            <a:r>
              <a:rPr lang="en-US" sz="2400" dirty="0">
                <a:solidFill>
                  <a:srgbClr val="FF0000"/>
                </a:solidFill>
                <a:latin typeface="Facile Sans" pitchFamily="2" charset="0"/>
                <a:cs typeface="Estrangelo Edessa" panose="03080600000000000000" pitchFamily="66" charset="0"/>
              </a:rPr>
              <a:t>We want to reduce god’s power and size</a:t>
            </a:r>
          </a:p>
          <a:p>
            <a:endParaRPr lang="en-US" sz="2400" dirty="0">
              <a:solidFill>
                <a:srgbClr val="FF0000"/>
              </a:solidFill>
              <a:latin typeface="Facile Sans" pitchFamily="2" charset="0"/>
              <a:cs typeface="Estrangelo Edessa" panose="03080600000000000000" pitchFamily="66" charset="0"/>
            </a:endParaRPr>
          </a:p>
          <a:p>
            <a:endParaRPr lang="en-US" sz="2400" dirty="0">
              <a:solidFill>
                <a:srgbClr val="FF0000"/>
              </a:solidFill>
              <a:latin typeface="Facile Sans" pitchFamily="2" charset="0"/>
              <a:cs typeface="Estrangelo Edessa" panose="03080600000000000000" pitchFamily="66" charset="0"/>
            </a:endParaRPr>
          </a:p>
        </p:txBody>
      </p:sp>
    </p:spTree>
    <p:extLst>
      <p:ext uri="{BB962C8B-B14F-4D97-AF65-F5344CB8AC3E}">
        <p14:creationId xmlns:p14="http://schemas.microsoft.com/office/powerpoint/2010/main" val="3386249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14660"/>
            <a:ext cx="6629400" cy="1200329"/>
          </a:xfrm>
          <a:prstGeom prst="rect">
            <a:avLst/>
          </a:prstGeom>
          <a:noFill/>
        </p:spPr>
        <p:txBody>
          <a:bodyPr wrap="square" rtlCol="0">
            <a:spAutoFit/>
          </a:bodyPr>
          <a:lstStyle/>
          <a:p>
            <a:r>
              <a:rPr lang="en-US" sz="2400" dirty="0">
                <a:latin typeface="Avenir Next" panose="020B0503020202020204" pitchFamily="34" charset="0"/>
              </a:rPr>
              <a:t>So God created human beings in his own image. In the image of God he created them; male and female he created them.</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Genesis 1:27</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4122720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014" y="519358"/>
            <a:ext cx="7086600" cy="3477875"/>
          </a:xfrm>
          <a:prstGeom prst="rect">
            <a:avLst/>
          </a:prstGeom>
          <a:noFill/>
        </p:spPr>
        <p:txBody>
          <a:bodyPr wrap="square" rtlCol="0">
            <a:spAutoFit/>
          </a:bodyPr>
          <a:lstStyle/>
          <a:p>
            <a:r>
              <a:rPr lang="en-US" sz="2000" dirty="0">
                <a:latin typeface="Avenir Next" panose="020B0503020202020204" pitchFamily="34" charset="0"/>
              </a:rPr>
              <a:t>“Much of our difficulty as seeking Christians stems from our unwillingness to take God as He is and adjust our lives accordingly. We insist upon trying to modify Him and to bring Him nearer to our own image…We can get a right start only by accepting God as He is and learning to love Him for what He is. As we go on to know Him better we shall find it a source of unspeakable joy that God is just what He is. Some of the most rapturous moments we know will be those we spend in reverent admiration of the Godhead. In those holy moments the very thought of change in Him will be too painful to endure.”</a:t>
            </a:r>
          </a:p>
        </p:txBody>
      </p:sp>
      <p:sp>
        <p:nvSpPr>
          <p:cNvPr id="3" name="TextBox 2"/>
          <p:cNvSpPr txBox="1"/>
          <p:nvPr/>
        </p:nvSpPr>
        <p:spPr>
          <a:xfrm>
            <a:off x="1142214" y="4008035"/>
            <a:ext cx="6629400" cy="461665"/>
          </a:xfrm>
          <a:prstGeom prst="rect">
            <a:avLst/>
          </a:prstGeom>
          <a:noFill/>
        </p:spPr>
        <p:txBody>
          <a:bodyPr wrap="square" rtlCol="0">
            <a:spAutoFit/>
          </a:bodyPr>
          <a:lstStyle/>
          <a:p>
            <a:pPr algn="r"/>
            <a:r>
              <a:rPr lang="en-US" sz="2400" dirty="0">
                <a:solidFill>
                  <a:srgbClr val="FF0000"/>
                </a:solidFill>
                <a:latin typeface="Facile Sans" pitchFamily="2" charset="0"/>
                <a:cs typeface="Estrangelo Edessa" panose="03080600000000000000" pitchFamily="66" charset="0"/>
              </a:rPr>
              <a:t>-AW Tozer</a:t>
            </a:r>
            <a:endParaRPr lang="en-US" sz="1600" dirty="0">
              <a:solidFill>
                <a:srgbClr val="FF0000"/>
              </a:solidFill>
              <a:latin typeface="Facile Sans" pitchFamily="2" charset="0"/>
              <a:cs typeface="Estrangelo Edessa" panose="03080600000000000000" pitchFamily="66" charset="0"/>
            </a:endParaRPr>
          </a:p>
        </p:txBody>
      </p:sp>
    </p:spTree>
    <p:extLst>
      <p:ext uri="{BB962C8B-B14F-4D97-AF65-F5344CB8AC3E}">
        <p14:creationId xmlns:p14="http://schemas.microsoft.com/office/powerpoint/2010/main" val="945597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6986D-AD6F-0943-90F3-6CBA93289881}"/>
              </a:ext>
            </a:extLst>
          </p:cNvPr>
          <p:cNvSpPr txBox="1"/>
          <p:nvPr/>
        </p:nvSpPr>
        <p:spPr>
          <a:xfrm>
            <a:off x="457200" y="902785"/>
            <a:ext cx="7162800" cy="1938992"/>
          </a:xfrm>
          <a:prstGeom prst="rect">
            <a:avLst/>
          </a:prstGeom>
          <a:noFill/>
        </p:spPr>
        <p:txBody>
          <a:bodyPr wrap="square" rtlCol="0">
            <a:spAutoFit/>
          </a:bodyPr>
          <a:lstStyle/>
          <a:p>
            <a:r>
              <a:rPr lang="en-US" sz="2400" dirty="0">
                <a:solidFill>
                  <a:srgbClr val="FF0000"/>
                </a:solidFill>
                <a:latin typeface="Facile Sans" pitchFamily="2" charset="0"/>
                <a:cs typeface="Estrangelo Edessa" panose="03080600000000000000" pitchFamily="66" charset="0"/>
              </a:rPr>
              <a:t>We want to limit god’s location</a:t>
            </a:r>
          </a:p>
          <a:p>
            <a:endParaRPr lang="en-US" sz="2400" dirty="0">
              <a:solidFill>
                <a:srgbClr val="FF0000"/>
              </a:solidFill>
              <a:latin typeface="Facile Sans" pitchFamily="2" charset="0"/>
              <a:cs typeface="Estrangelo Edessa" panose="03080600000000000000" pitchFamily="66" charset="0"/>
            </a:endParaRPr>
          </a:p>
          <a:p>
            <a:r>
              <a:rPr lang="en-US" sz="2400" dirty="0">
                <a:solidFill>
                  <a:srgbClr val="FF0000"/>
                </a:solidFill>
                <a:latin typeface="Facile Sans" pitchFamily="2" charset="0"/>
                <a:cs typeface="Estrangelo Edessa" panose="03080600000000000000" pitchFamily="66" charset="0"/>
              </a:rPr>
              <a:t>We want to reduce god’s power and size</a:t>
            </a:r>
          </a:p>
          <a:p>
            <a:endParaRPr lang="en-US" sz="2400" dirty="0">
              <a:solidFill>
                <a:srgbClr val="FF0000"/>
              </a:solidFill>
              <a:latin typeface="Facile Sans" pitchFamily="2" charset="0"/>
              <a:cs typeface="Estrangelo Edessa" panose="03080600000000000000" pitchFamily="66" charset="0"/>
            </a:endParaRPr>
          </a:p>
          <a:p>
            <a:endParaRPr lang="en-US" sz="2400" dirty="0">
              <a:solidFill>
                <a:srgbClr val="FF0000"/>
              </a:solidFill>
              <a:latin typeface="Facile Sans" pitchFamily="2" charset="0"/>
              <a:cs typeface="Estrangelo Edessa" panose="03080600000000000000" pitchFamily="66" charset="0"/>
            </a:endParaRPr>
          </a:p>
        </p:txBody>
      </p:sp>
    </p:spTree>
    <p:extLst>
      <p:ext uri="{BB962C8B-B14F-4D97-AF65-F5344CB8AC3E}">
        <p14:creationId xmlns:p14="http://schemas.microsoft.com/office/powerpoint/2010/main" val="214206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625755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6986D-AD6F-0943-90F3-6CBA93289881}"/>
              </a:ext>
            </a:extLst>
          </p:cNvPr>
          <p:cNvSpPr txBox="1"/>
          <p:nvPr/>
        </p:nvSpPr>
        <p:spPr>
          <a:xfrm>
            <a:off x="457200" y="902785"/>
            <a:ext cx="7162800" cy="1938992"/>
          </a:xfrm>
          <a:prstGeom prst="rect">
            <a:avLst/>
          </a:prstGeom>
          <a:noFill/>
        </p:spPr>
        <p:txBody>
          <a:bodyPr wrap="square" rtlCol="0">
            <a:spAutoFit/>
          </a:bodyPr>
          <a:lstStyle/>
          <a:p>
            <a:r>
              <a:rPr lang="en-US" sz="2400" dirty="0">
                <a:solidFill>
                  <a:srgbClr val="FF0000"/>
                </a:solidFill>
                <a:latin typeface="Facile Sans" pitchFamily="2" charset="0"/>
                <a:cs typeface="Estrangelo Edessa" panose="03080600000000000000" pitchFamily="66" charset="0"/>
              </a:rPr>
              <a:t>We want to limit god’s location</a:t>
            </a:r>
          </a:p>
          <a:p>
            <a:endParaRPr lang="en-US" sz="2400" dirty="0">
              <a:solidFill>
                <a:srgbClr val="FF0000"/>
              </a:solidFill>
              <a:latin typeface="Facile Sans" pitchFamily="2" charset="0"/>
              <a:cs typeface="Estrangelo Edessa" panose="03080600000000000000" pitchFamily="66" charset="0"/>
            </a:endParaRPr>
          </a:p>
          <a:p>
            <a:r>
              <a:rPr lang="en-US" sz="2400" dirty="0">
                <a:solidFill>
                  <a:srgbClr val="FF0000"/>
                </a:solidFill>
                <a:latin typeface="Facile Sans" pitchFamily="2" charset="0"/>
                <a:cs typeface="Estrangelo Edessa" panose="03080600000000000000" pitchFamily="66" charset="0"/>
              </a:rPr>
              <a:t>We want to reduce god’s power and size</a:t>
            </a:r>
          </a:p>
          <a:p>
            <a:endParaRPr lang="en-US" sz="2400" dirty="0">
              <a:solidFill>
                <a:srgbClr val="FF0000"/>
              </a:solidFill>
              <a:latin typeface="Facile Sans" pitchFamily="2" charset="0"/>
              <a:cs typeface="Estrangelo Edessa" panose="03080600000000000000" pitchFamily="66" charset="0"/>
            </a:endParaRPr>
          </a:p>
          <a:p>
            <a:r>
              <a:rPr lang="en-US" sz="2400" dirty="0">
                <a:solidFill>
                  <a:srgbClr val="FF0000"/>
                </a:solidFill>
                <a:latin typeface="Facile Sans" pitchFamily="2" charset="0"/>
                <a:cs typeface="Estrangelo Edessa" panose="03080600000000000000" pitchFamily="66" charset="0"/>
              </a:rPr>
              <a:t>We want to control God</a:t>
            </a:r>
          </a:p>
        </p:txBody>
      </p:sp>
    </p:spTree>
    <p:extLst>
      <p:ext uri="{BB962C8B-B14F-4D97-AF65-F5344CB8AC3E}">
        <p14:creationId xmlns:p14="http://schemas.microsoft.com/office/powerpoint/2010/main" val="3816299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661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14660"/>
            <a:ext cx="6629400" cy="461665"/>
          </a:xfrm>
          <a:prstGeom prst="rect">
            <a:avLst/>
          </a:prstGeom>
          <a:noFill/>
        </p:spPr>
        <p:txBody>
          <a:bodyPr wrap="square" rtlCol="0">
            <a:spAutoFit/>
          </a:bodyPr>
          <a:lstStyle/>
          <a:p>
            <a:r>
              <a:rPr lang="en-US" sz="2400" dirty="0">
                <a:latin typeface="Avenir Next" panose="020B0503020202020204" pitchFamily="34" charset="0"/>
              </a:rPr>
              <a:t>Taste and see that the Lord is good.</a:t>
            </a:r>
          </a:p>
        </p:txBody>
      </p:sp>
      <p:sp>
        <p:nvSpPr>
          <p:cNvPr id="3" name="TextBox 2"/>
          <p:cNvSpPr txBox="1"/>
          <p:nvPr/>
        </p:nvSpPr>
        <p:spPr>
          <a:xfrm>
            <a:off x="990600" y="902785"/>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Psalm 34:8</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61366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27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441" y="254292"/>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WHAT’S AN IDOL?</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85800" y="3486150"/>
            <a:ext cx="1219200" cy="369332"/>
          </a:xfrm>
          <a:prstGeom prst="rect">
            <a:avLst/>
          </a:prstGeom>
          <a:noFill/>
        </p:spPr>
        <p:txBody>
          <a:bodyPr wrap="square" rtlCol="0">
            <a:spAutoFit/>
          </a:bodyPr>
          <a:lstStyle/>
          <a:p>
            <a:pPr algn="ctr"/>
            <a:r>
              <a:rPr lang="en-US" dirty="0">
                <a:solidFill>
                  <a:schemeClr val="tx1">
                    <a:lumMod val="50000"/>
                  </a:schemeClr>
                </a:solidFill>
                <a:latin typeface="Facile Sans" pitchFamily="2" charset="0"/>
                <a:cs typeface="Estrangelo Edessa" panose="03080600000000000000" pitchFamily="66" charset="0"/>
              </a:rPr>
              <a:t>BUDDHA</a:t>
            </a:r>
            <a:endParaRPr lang="en-US" dirty="0">
              <a:solidFill>
                <a:schemeClr val="tx1">
                  <a:lumMod val="50000"/>
                </a:schemeClr>
              </a:solidFill>
            </a:endParaRPr>
          </a:p>
        </p:txBody>
      </p:sp>
      <p:cxnSp>
        <p:nvCxnSpPr>
          <p:cNvPr id="6" name="Straight Connector 5"/>
          <p:cNvCxnSpPr/>
          <p:nvPr/>
        </p:nvCxnSpPr>
        <p:spPr>
          <a:xfrm>
            <a:off x="495300" y="812794"/>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6BF7DC1-0D0B-3E4A-ABE7-038A5CCFA4CA}"/>
              </a:ext>
            </a:extLst>
          </p:cNvPr>
          <p:cNvPicPr>
            <a:picLocks noChangeAspect="1"/>
          </p:cNvPicPr>
          <p:nvPr/>
        </p:nvPicPr>
        <p:blipFill rotWithShape="1">
          <a:blip r:embed="rId3">
            <a:extLst>
              <a:ext uri="{28A0092B-C50C-407E-A947-70E740481C1C}">
                <a14:useLocalDpi xmlns:a14="http://schemas.microsoft.com/office/drawing/2010/main" val="0"/>
              </a:ext>
            </a:extLst>
          </a:blip>
          <a:srcRect b="7037"/>
          <a:stretch/>
        </p:blipFill>
        <p:spPr>
          <a:xfrm>
            <a:off x="304800" y="1581150"/>
            <a:ext cx="2194627" cy="1669562"/>
          </a:xfrm>
          <a:prstGeom prst="rect">
            <a:avLst/>
          </a:prstGeom>
        </p:spPr>
      </p:pic>
    </p:spTree>
    <p:extLst>
      <p:ext uri="{BB962C8B-B14F-4D97-AF65-F5344CB8AC3E}">
        <p14:creationId xmlns:p14="http://schemas.microsoft.com/office/powerpoint/2010/main" val="296672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441" y="254292"/>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WHAT’S AN IDOL?</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85800" y="3486150"/>
            <a:ext cx="1219200" cy="369332"/>
          </a:xfrm>
          <a:prstGeom prst="rect">
            <a:avLst/>
          </a:prstGeom>
          <a:noFill/>
        </p:spPr>
        <p:txBody>
          <a:bodyPr wrap="square" rtlCol="0">
            <a:spAutoFit/>
          </a:bodyPr>
          <a:lstStyle/>
          <a:p>
            <a:pPr algn="ctr"/>
            <a:r>
              <a:rPr lang="en-US" dirty="0">
                <a:solidFill>
                  <a:schemeClr val="tx1">
                    <a:lumMod val="50000"/>
                  </a:schemeClr>
                </a:solidFill>
                <a:latin typeface="Facile Sans" pitchFamily="2" charset="0"/>
                <a:cs typeface="Estrangelo Edessa" panose="03080600000000000000" pitchFamily="66" charset="0"/>
              </a:rPr>
              <a:t>BUDDHA</a:t>
            </a:r>
            <a:endParaRPr lang="en-US" dirty="0">
              <a:solidFill>
                <a:schemeClr val="tx1">
                  <a:lumMod val="50000"/>
                </a:schemeClr>
              </a:solidFill>
            </a:endParaRPr>
          </a:p>
        </p:txBody>
      </p:sp>
      <p:cxnSp>
        <p:nvCxnSpPr>
          <p:cNvPr id="6" name="Straight Connector 5"/>
          <p:cNvCxnSpPr/>
          <p:nvPr/>
        </p:nvCxnSpPr>
        <p:spPr>
          <a:xfrm>
            <a:off x="495300" y="812794"/>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6BF7DC1-0D0B-3E4A-ABE7-038A5CCFA4CA}"/>
              </a:ext>
            </a:extLst>
          </p:cNvPr>
          <p:cNvPicPr>
            <a:picLocks noChangeAspect="1"/>
          </p:cNvPicPr>
          <p:nvPr/>
        </p:nvPicPr>
        <p:blipFill rotWithShape="1">
          <a:blip r:embed="rId3">
            <a:extLst>
              <a:ext uri="{28A0092B-C50C-407E-A947-70E740481C1C}">
                <a14:useLocalDpi xmlns:a14="http://schemas.microsoft.com/office/drawing/2010/main" val="0"/>
              </a:ext>
            </a:extLst>
          </a:blip>
          <a:srcRect b="7037"/>
          <a:stretch/>
        </p:blipFill>
        <p:spPr>
          <a:xfrm>
            <a:off x="304800" y="1581150"/>
            <a:ext cx="2194627" cy="1669562"/>
          </a:xfrm>
          <a:prstGeom prst="rect">
            <a:avLst/>
          </a:prstGeom>
        </p:spPr>
      </p:pic>
      <p:pic>
        <p:nvPicPr>
          <p:cNvPr id="7" name="Picture 6">
            <a:extLst>
              <a:ext uri="{FF2B5EF4-FFF2-40B4-BE49-F238E27FC236}">
                <a16:creationId xmlns:a16="http://schemas.microsoft.com/office/drawing/2014/main" id="{BD3BB20E-F78C-A34F-A22A-022823AD3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581150"/>
            <a:ext cx="1300569" cy="1734092"/>
          </a:xfrm>
          <a:prstGeom prst="rect">
            <a:avLst/>
          </a:prstGeom>
        </p:spPr>
      </p:pic>
      <p:sp>
        <p:nvSpPr>
          <p:cNvPr id="9" name="TextBox 8">
            <a:extLst>
              <a:ext uri="{FF2B5EF4-FFF2-40B4-BE49-F238E27FC236}">
                <a16:creationId xmlns:a16="http://schemas.microsoft.com/office/drawing/2014/main" id="{CE26FACE-9001-0943-B307-73A659AD1193}"/>
              </a:ext>
            </a:extLst>
          </p:cNvPr>
          <p:cNvSpPr txBox="1"/>
          <p:nvPr/>
        </p:nvSpPr>
        <p:spPr>
          <a:xfrm>
            <a:off x="3012484" y="3476527"/>
            <a:ext cx="1219200" cy="369332"/>
          </a:xfrm>
          <a:prstGeom prst="rect">
            <a:avLst/>
          </a:prstGeom>
          <a:noFill/>
        </p:spPr>
        <p:txBody>
          <a:bodyPr wrap="square" rtlCol="0">
            <a:spAutoFit/>
          </a:bodyPr>
          <a:lstStyle/>
          <a:p>
            <a:pPr algn="ctr"/>
            <a:r>
              <a:rPr lang="en-US" dirty="0">
                <a:solidFill>
                  <a:schemeClr val="tx1">
                    <a:lumMod val="50000"/>
                  </a:schemeClr>
                </a:solidFill>
                <a:latin typeface="Facile Sans" pitchFamily="2" charset="0"/>
                <a:cs typeface="Estrangelo Edessa" panose="03080600000000000000" pitchFamily="66" charset="0"/>
              </a:rPr>
              <a:t>GANESH</a:t>
            </a:r>
            <a:endParaRPr lang="en-US" dirty="0">
              <a:solidFill>
                <a:schemeClr val="tx1">
                  <a:lumMod val="50000"/>
                </a:schemeClr>
              </a:solidFill>
            </a:endParaRPr>
          </a:p>
        </p:txBody>
      </p:sp>
    </p:spTree>
    <p:extLst>
      <p:ext uri="{BB962C8B-B14F-4D97-AF65-F5344CB8AC3E}">
        <p14:creationId xmlns:p14="http://schemas.microsoft.com/office/powerpoint/2010/main" val="120282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441" y="254292"/>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WHAT’S AN IDOL?</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85800" y="3486150"/>
            <a:ext cx="1219200" cy="369332"/>
          </a:xfrm>
          <a:prstGeom prst="rect">
            <a:avLst/>
          </a:prstGeom>
          <a:noFill/>
        </p:spPr>
        <p:txBody>
          <a:bodyPr wrap="square" rtlCol="0">
            <a:spAutoFit/>
          </a:bodyPr>
          <a:lstStyle/>
          <a:p>
            <a:pPr algn="ctr"/>
            <a:r>
              <a:rPr lang="en-US" dirty="0">
                <a:solidFill>
                  <a:schemeClr val="tx1">
                    <a:lumMod val="50000"/>
                  </a:schemeClr>
                </a:solidFill>
                <a:latin typeface="Facile Sans" pitchFamily="2" charset="0"/>
                <a:cs typeface="Estrangelo Edessa" panose="03080600000000000000" pitchFamily="66" charset="0"/>
              </a:rPr>
              <a:t>BUDDHA</a:t>
            </a:r>
            <a:endParaRPr lang="en-US" dirty="0">
              <a:solidFill>
                <a:schemeClr val="tx1">
                  <a:lumMod val="50000"/>
                </a:schemeClr>
              </a:solidFill>
            </a:endParaRPr>
          </a:p>
        </p:txBody>
      </p:sp>
      <p:cxnSp>
        <p:nvCxnSpPr>
          <p:cNvPr id="6" name="Straight Connector 5"/>
          <p:cNvCxnSpPr/>
          <p:nvPr/>
        </p:nvCxnSpPr>
        <p:spPr>
          <a:xfrm>
            <a:off x="495300" y="812794"/>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6BF7DC1-0D0B-3E4A-ABE7-038A5CCFA4CA}"/>
              </a:ext>
            </a:extLst>
          </p:cNvPr>
          <p:cNvPicPr>
            <a:picLocks noChangeAspect="1"/>
          </p:cNvPicPr>
          <p:nvPr/>
        </p:nvPicPr>
        <p:blipFill rotWithShape="1">
          <a:blip r:embed="rId3">
            <a:extLst>
              <a:ext uri="{28A0092B-C50C-407E-A947-70E740481C1C}">
                <a14:useLocalDpi xmlns:a14="http://schemas.microsoft.com/office/drawing/2010/main" val="0"/>
              </a:ext>
            </a:extLst>
          </a:blip>
          <a:srcRect b="7037"/>
          <a:stretch/>
        </p:blipFill>
        <p:spPr>
          <a:xfrm>
            <a:off x="304800" y="1581150"/>
            <a:ext cx="2194627" cy="1669562"/>
          </a:xfrm>
          <a:prstGeom prst="rect">
            <a:avLst/>
          </a:prstGeom>
        </p:spPr>
      </p:pic>
      <p:pic>
        <p:nvPicPr>
          <p:cNvPr id="7" name="Picture 6">
            <a:extLst>
              <a:ext uri="{FF2B5EF4-FFF2-40B4-BE49-F238E27FC236}">
                <a16:creationId xmlns:a16="http://schemas.microsoft.com/office/drawing/2014/main" id="{BD3BB20E-F78C-A34F-A22A-022823AD3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581150"/>
            <a:ext cx="1300569" cy="1734092"/>
          </a:xfrm>
          <a:prstGeom prst="rect">
            <a:avLst/>
          </a:prstGeom>
        </p:spPr>
      </p:pic>
      <p:sp>
        <p:nvSpPr>
          <p:cNvPr id="9" name="TextBox 8">
            <a:extLst>
              <a:ext uri="{FF2B5EF4-FFF2-40B4-BE49-F238E27FC236}">
                <a16:creationId xmlns:a16="http://schemas.microsoft.com/office/drawing/2014/main" id="{CE26FACE-9001-0943-B307-73A659AD1193}"/>
              </a:ext>
            </a:extLst>
          </p:cNvPr>
          <p:cNvSpPr txBox="1"/>
          <p:nvPr/>
        </p:nvSpPr>
        <p:spPr>
          <a:xfrm>
            <a:off x="3012484" y="3476527"/>
            <a:ext cx="1219200" cy="369332"/>
          </a:xfrm>
          <a:prstGeom prst="rect">
            <a:avLst/>
          </a:prstGeom>
          <a:noFill/>
        </p:spPr>
        <p:txBody>
          <a:bodyPr wrap="square" rtlCol="0">
            <a:spAutoFit/>
          </a:bodyPr>
          <a:lstStyle/>
          <a:p>
            <a:pPr algn="ctr"/>
            <a:r>
              <a:rPr lang="en-US" dirty="0">
                <a:solidFill>
                  <a:schemeClr val="tx1">
                    <a:lumMod val="50000"/>
                  </a:schemeClr>
                </a:solidFill>
                <a:latin typeface="Facile Sans" pitchFamily="2" charset="0"/>
                <a:cs typeface="Estrangelo Edessa" panose="03080600000000000000" pitchFamily="66" charset="0"/>
              </a:rPr>
              <a:t>GANESH</a:t>
            </a:r>
            <a:endParaRPr lang="en-US" dirty="0">
              <a:solidFill>
                <a:schemeClr val="tx1">
                  <a:lumMod val="50000"/>
                </a:schemeClr>
              </a:solidFill>
            </a:endParaRPr>
          </a:p>
        </p:txBody>
      </p:sp>
      <p:pic>
        <p:nvPicPr>
          <p:cNvPr id="10" name="Picture 9">
            <a:extLst>
              <a:ext uri="{FF2B5EF4-FFF2-40B4-BE49-F238E27FC236}">
                <a16:creationId xmlns:a16="http://schemas.microsoft.com/office/drawing/2014/main" id="{C7BE9088-FE3D-E24C-8D3E-67777378E7DD}"/>
              </a:ext>
            </a:extLst>
          </p:cNvPr>
          <p:cNvPicPr>
            <a:picLocks noChangeAspect="1"/>
          </p:cNvPicPr>
          <p:nvPr/>
        </p:nvPicPr>
        <p:blipFill rotWithShape="1">
          <a:blip r:embed="rId5">
            <a:extLst>
              <a:ext uri="{28A0092B-C50C-407E-A947-70E740481C1C}">
                <a14:useLocalDpi xmlns:a14="http://schemas.microsoft.com/office/drawing/2010/main" val="0"/>
              </a:ext>
            </a:extLst>
          </a:blip>
          <a:srcRect l="3302" t="10940" r="4190" b="5372"/>
          <a:stretch/>
        </p:blipFill>
        <p:spPr>
          <a:xfrm>
            <a:off x="4744742" y="1593565"/>
            <a:ext cx="3399512" cy="1755260"/>
          </a:xfrm>
          <a:prstGeom prst="rect">
            <a:avLst/>
          </a:prstGeom>
        </p:spPr>
      </p:pic>
      <p:sp>
        <p:nvSpPr>
          <p:cNvPr id="11" name="TextBox 10">
            <a:extLst>
              <a:ext uri="{FF2B5EF4-FFF2-40B4-BE49-F238E27FC236}">
                <a16:creationId xmlns:a16="http://schemas.microsoft.com/office/drawing/2014/main" id="{13677CF1-4CBB-484F-972B-AA084B8226A1}"/>
              </a:ext>
            </a:extLst>
          </p:cNvPr>
          <p:cNvSpPr txBox="1"/>
          <p:nvPr/>
        </p:nvSpPr>
        <p:spPr>
          <a:xfrm>
            <a:off x="5819641" y="3476331"/>
            <a:ext cx="1219200" cy="369332"/>
          </a:xfrm>
          <a:prstGeom prst="rect">
            <a:avLst/>
          </a:prstGeom>
          <a:noFill/>
        </p:spPr>
        <p:txBody>
          <a:bodyPr wrap="square" rtlCol="0">
            <a:spAutoFit/>
          </a:bodyPr>
          <a:lstStyle/>
          <a:p>
            <a:pPr algn="ctr"/>
            <a:r>
              <a:rPr lang="en-US" dirty="0">
                <a:solidFill>
                  <a:schemeClr val="tx1">
                    <a:lumMod val="50000"/>
                  </a:schemeClr>
                </a:solidFill>
                <a:latin typeface="Facile Sans" pitchFamily="2" charset="0"/>
                <a:cs typeface="Estrangelo Edessa" panose="03080600000000000000" pitchFamily="66" charset="0"/>
              </a:rPr>
              <a:t>JOBU</a:t>
            </a:r>
            <a:endParaRPr lang="en-US" dirty="0">
              <a:solidFill>
                <a:schemeClr val="tx1">
                  <a:lumMod val="50000"/>
                </a:schemeClr>
              </a:solidFill>
            </a:endParaRPr>
          </a:p>
        </p:txBody>
      </p:sp>
    </p:spTree>
    <p:extLst>
      <p:ext uri="{BB962C8B-B14F-4D97-AF65-F5344CB8AC3E}">
        <p14:creationId xmlns:p14="http://schemas.microsoft.com/office/powerpoint/2010/main" val="200188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441" y="254292"/>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WHAT’S AN IDOL?</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cxnSp>
        <p:nvCxnSpPr>
          <p:cNvPr id="6" name="Straight Connector 5"/>
          <p:cNvCxnSpPr/>
          <p:nvPr/>
        </p:nvCxnSpPr>
        <p:spPr>
          <a:xfrm>
            <a:off x="495300" y="812794"/>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30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441" y="254292"/>
            <a:ext cx="6629400" cy="584775"/>
          </a:xfrm>
          <a:prstGeom prst="rect">
            <a:avLst/>
          </a:prstGeom>
          <a:noFill/>
        </p:spPr>
        <p:txBody>
          <a:bodyPr wrap="square" rtlCol="0">
            <a:spAutoFit/>
          </a:bodyPr>
          <a:lstStyle/>
          <a:p>
            <a:r>
              <a:rPr lang="en-US" sz="3200" dirty="0">
                <a:solidFill>
                  <a:srgbClr val="FF0000"/>
                </a:solidFill>
                <a:latin typeface="Facile Sans" pitchFamily="2" charset="0"/>
                <a:cs typeface="Estrangelo Edessa" panose="03080600000000000000" pitchFamily="66" charset="0"/>
              </a:rPr>
              <a:t>WHAT’S AN IDOL?</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cxnSp>
        <p:nvCxnSpPr>
          <p:cNvPr id="6" name="Straight Connector 5"/>
          <p:cNvCxnSpPr/>
          <p:nvPr/>
        </p:nvCxnSpPr>
        <p:spPr>
          <a:xfrm>
            <a:off x="495300" y="812794"/>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629DB23-20EC-174A-8033-88C87A594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77" y="1047750"/>
            <a:ext cx="4000500" cy="2667000"/>
          </a:xfrm>
          <a:prstGeom prst="rect">
            <a:avLst/>
          </a:prstGeom>
        </p:spPr>
      </p:pic>
      <p:pic>
        <p:nvPicPr>
          <p:cNvPr id="4" name="Picture 3">
            <a:extLst>
              <a:ext uri="{FF2B5EF4-FFF2-40B4-BE49-F238E27FC236}">
                <a16:creationId xmlns:a16="http://schemas.microsoft.com/office/drawing/2014/main" id="{FE9D90B9-5D4F-DC46-9BD5-FE8882B8C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441" y="946192"/>
            <a:ext cx="2353559" cy="1408918"/>
          </a:xfrm>
          <a:prstGeom prst="rect">
            <a:avLst/>
          </a:prstGeom>
        </p:spPr>
      </p:pic>
      <p:pic>
        <p:nvPicPr>
          <p:cNvPr id="8" name="Picture 7">
            <a:extLst>
              <a:ext uri="{FF2B5EF4-FFF2-40B4-BE49-F238E27FC236}">
                <a16:creationId xmlns:a16="http://schemas.microsoft.com/office/drawing/2014/main" id="{FA984B29-7089-2E4A-A000-F1C0B6CC39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2435964"/>
            <a:ext cx="2716151" cy="1810767"/>
          </a:xfrm>
          <a:prstGeom prst="rect">
            <a:avLst/>
          </a:prstGeom>
        </p:spPr>
      </p:pic>
    </p:spTree>
    <p:extLst>
      <p:ext uri="{BB962C8B-B14F-4D97-AF65-F5344CB8AC3E}">
        <p14:creationId xmlns:p14="http://schemas.microsoft.com/office/powerpoint/2010/main" val="944169207"/>
      </p:ext>
    </p:extLst>
  </p:cSld>
  <p:clrMapOvr>
    <a:masterClrMapping/>
  </p:clrMapOvr>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629</TotalTime>
  <Words>518</Words>
  <Application>Microsoft Macintosh PowerPoint</Application>
  <PresentationFormat>On-screen Show (16:9)</PresentationFormat>
  <Paragraphs>64</Paragraphs>
  <Slides>43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Arial</vt:lpstr>
      <vt:lpstr>Avenir Next</vt:lpstr>
      <vt:lpstr>Avenir Next Medium</vt:lpstr>
      <vt:lpstr>Calibri</vt:lpstr>
      <vt:lpstr>Calibri Light</vt:lpstr>
      <vt:lpstr>Estrangelo Edessa</vt:lpstr>
      <vt:lpstr>Facile Sans</vt:lpstr>
      <vt:lpstr>Franklin Gothic Book</vt:lpstr>
      <vt:lpstr>Wingdings 2</vt:lpstr>
      <vt:lpstr>Technic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42</cp:revision>
  <dcterms:created xsi:type="dcterms:W3CDTF">2018-05-30T01:34:42Z</dcterms:created>
  <dcterms:modified xsi:type="dcterms:W3CDTF">2018-06-29T00:09:10Z</dcterms:modified>
</cp:coreProperties>
</file>