
<file path=[Content_Types].xml><?xml version="1.0" encoding="utf-8"?>
<Types xmlns="http://schemas.openxmlformats.org/package/2006/content-types">
  <Default Extension="xml" ContentType="application/xml"/>
  <Default Extension="jpeg" ContentType="image/jpeg"/>
  <Default Extension="wdp" ContentType="image/vnd.ms-photo"/>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1" r:id="rId2"/>
    <p:sldId id="304" r:id="rId3"/>
    <p:sldId id="260" r:id="rId4"/>
    <p:sldId id="288" r:id="rId5"/>
    <p:sldId id="265" r:id="rId6"/>
    <p:sldId id="320" r:id="rId7"/>
    <p:sldId id="321" r:id="rId8"/>
    <p:sldId id="305" r:id="rId9"/>
    <p:sldId id="307" r:id="rId10"/>
    <p:sldId id="256" r:id="rId11"/>
    <p:sldId id="257" r:id="rId12"/>
    <p:sldId id="319" r:id="rId13"/>
    <p:sldId id="323" r:id="rId14"/>
    <p:sldId id="267" r:id="rId15"/>
    <p:sldId id="261" r:id="rId16"/>
    <p:sldId id="322" r:id="rId17"/>
    <p:sldId id="325" r:id="rId18"/>
    <p:sldId id="264" r:id="rId19"/>
    <p:sldId id="324" r:id="rId20"/>
    <p:sldId id="326" r:id="rId21"/>
    <p:sldId id="295" r:id="rId22"/>
    <p:sldId id="327" r:id="rId23"/>
    <p:sldId id="271" r:id="rId24"/>
    <p:sldId id="272" r:id="rId25"/>
    <p:sldId id="269" r:id="rId26"/>
    <p:sldId id="328" r:id="rId27"/>
    <p:sldId id="314" r:id="rId28"/>
    <p:sldId id="329" r:id="rId29"/>
    <p:sldId id="277" r:id="rId30"/>
    <p:sldId id="297" r:id="rId31"/>
    <p:sldId id="280" r:id="rId32"/>
    <p:sldId id="281" r:id="rId33"/>
    <p:sldId id="282" r:id="rId34"/>
    <p:sldId id="300" r:id="rId35"/>
    <p:sldId id="330" r:id="rId36"/>
    <p:sldId id="292" r:id="rId3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1"/>
  </p:normalViewPr>
  <p:slideViewPr>
    <p:cSldViewPr>
      <p:cViewPr>
        <p:scale>
          <a:sx n="120" d="100"/>
          <a:sy n="120" d="100"/>
        </p:scale>
        <p:origin x="864" y="42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4824CE-7886-4282-8BCD-94851C5CBB33}" type="datetimeFigureOut">
              <a:rPr lang="en-US" smtClean="0"/>
              <a:t>10/12/17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135FD9-C03D-478F-91B5-DE523FEEABAE}" type="slidenum">
              <a:rPr lang="en-US" smtClean="0"/>
              <a:t>‹#›</a:t>
            </a:fld>
            <a:endParaRPr lang="en-US"/>
          </a:p>
        </p:txBody>
      </p:sp>
    </p:spTree>
    <p:extLst>
      <p:ext uri="{BB962C8B-B14F-4D97-AF65-F5344CB8AC3E}">
        <p14:creationId xmlns:p14="http://schemas.microsoft.com/office/powerpoint/2010/main" val="258662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35FD9-C03D-478F-91B5-DE523FEEABAE}" type="slidenum">
              <a:rPr lang="en-US" smtClean="0"/>
              <a:t>4</a:t>
            </a:fld>
            <a:endParaRPr lang="en-US"/>
          </a:p>
        </p:txBody>
      </p:sp>
    </p:spTree>
    <p:extLst>
      <p:ext uri="{BB962C8B-B14F-4D97-AF65-F5344CB8AC3E}">
        <p14:creationId xmlns:p14="http://schemas.microsoft.com/office/powerpoint/2010/main" val="116346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35FD9-C03D-478F-91B5-DE523FEEABAE}" type="slidenum">
              <a:rPr lang="en-US" smtClean="0"/>
              <a:t>10</a:t>
            </a:fld>
            <a:endParaRPr lang="en-US"/>
          </a:p>
        </p:txBody>
      </p:sp>
    </p:spTree>
    <p:extLst>
      <p:ext uri="{BB962C8B-B14F-4D97-AF65-F5344CB8AC3E}">
        <p14:creationId xmlns:p14="http://schemas.microsoft.com/office/powerpoint/2010/main" val="116346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35FD9-C03D-478F-91B5-DE523FEEABAE}" type="slidenum">
              <a:rPr lang="en-US" smtClean="0"/>
              <a:t>13</a:t>
            </a:fld>
            <a:endParaRPr lang="en-US"/>
          </a:p>
        </p:txBody>
      </p:sp>
    </p:spTree>
    <p:extLst>
      <p:ext uri="{BB962C8B-B14F-4D97-AF65-F5344CB8AC3E}">
        <p14:creationId xmlns:p14="http://schemas.microsoft.com/office/powerpoint/2010/main" val="116346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35FD9-C03D-478F-91B5-DE523FEEABAE}" type="slidenum">
              <a:rPr lang="en-US" smtClean="0"/>
              <a:t>18</a:t>
            </a:fld>
            <a:endParaRPr lang="en-US"/>
          </a:p>
        </p:txBody>
      </p:sp>
    </p:spTree>
    <p:extLst>
      <p:ext uri="{BB962C8B-B14F-4D97-AF65-F5344CB8AC3E}">
        <p14:creationId xmlns:p14="http://schemas.microsoft.com/office/powerpoint/2010/main" val="116346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35FD9-C03D-478F-91B5-DE523FEEABAE}" type="slidenum">
              <a:rPr lang="en-US" smtClean="0"/>
              <a:t>23</a:t>
            </a:fld>
            <a:endParaRPr lang="en-US"/>
          </a:p>
        </p:txBody>
      </p:sp>
    </p:spTree>
    <p:extLst>
      <p:ext uri="{BB962C8B-B14F-4D97-AF65-F5344CB8AC3E}">
        <p14:creationId xmlns:p14="http://schemas.microsoft.com/office/powerpoint/2010/main" val="116346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35FD9-C03D-478F-91B5-DE523FEEABAE}" type="slidenum">
              <a:rPr lang="en-US" smtClean="0"/>
              <a:t>26</a:t>
            </a:fld>
            <a:endParaRPr lang="en-US"/>
          </a:p>
        </p:txBody>
      </p:sp>
    </p:spTree>
    <p:extLst>
      <p:ext uri="{BB962C8B-B14F-4D97-AF65-F5344CB8AC3E}">
        <p14:creationId xmlns:p14="http://schemas.microsoft.com/office/powerpoint/2010/main" val="116346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35FD9-C03D-478F-91B5-DE523FEEABAE}" type="slidenum">
              <a:rPr lang="en-US" smtClean="0"/>
              <a:t>29</a:t>
            </a:fld>
            <a:endParaRPr lang="en-US"/>
          </a:p>
        </p:txBody>
      </p:sp>
    </p:spTree>
    <p:extLst>
      <p:ext uri="{BB962C8B-B14F-4D97-AF65-F5344CB8AC3E}">
        <p14:creationId xmlns:p14="http://schemas.microsoft.com/office/powerpoint/2010/main" val="116346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35FD9-C03D-478F-91B5-DE523FEEABAE}" type="slidenum">
              <a:rPr lang="en-US" smtClean="0"/>
              <a:t>32</a:t>
            </a:fld>
            <a:endParaRPr lang="en-US"/>
          </a:p>
        </p:txBody>
      </p:sp>
    </p:spTree>
    <p:extLst>
      <p:ext uri="{BB962C8B-B14F-4D97-AF65-F5344CB8AC3E}">
        <p14:creationId xmlns:p14="http://schemas.microsoft.com/office/powerpoint/2010/main" val="116346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9B1FCB-14DE-4030-BCFD-975836925E5B}"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4125913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9B1FCB-14DE-4030-BCFD-975836925E5B}"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329747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9B1FCB-14DE-4030-BCFD-975836925E5B}"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45035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9B1FCB-14DE-4030-BCFD-975836925E5B}"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24935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9B1FCB-14DE-4030-BCFD-975836925E5B}"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1648071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9B1FCB-14DE-4030-BCFD-975836925E5B}"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4182063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9B1FCB-14DE-4030-BCFD-975836925E5B}" type="datetimeFigureOut">
              <a:rPr lang="en-US" smtClean="0"/>
              <a:t>10/12/17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16302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9B1FCB-14DE-4030-BCFD-975836925E5B}" type="datetimeFigureOut">
              <a:rPr lang="en-US" smtClean="0"/>
              <a:t>10/12/17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270832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9B1FCB-14DE-4030-BCFD-975836925E5B}" type="datetimeFigureOut">
              <a:rPr lang="en-US" smtClean="0"/>
              <a:t>10/12/17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1130840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9B1FCB-14DE-4030-BCFD-975836925E5B}"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239679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9B1FCB-14DE-4030-BCFD-975836925E5B}"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09655-5890-4D2E-878A-D64D503F5365}" type="slidenum">
              <a:rPr lang="en-US" smtClean="0"/>
              <a:t>‹#›</a:t>
            </a:fld>
            <a:endParaRPr lang="en-US"/>
          </a:p>
        </p:txBody>
      </p:sp>
    </p:spTree>
    <p:extLst>
      <p:ext uri="{BB962C8B-B14F-4D97-AF65-F5344CB8AC3E}">
        <p14:creationId xmlns:p14="http://schemas.microsoft.com/office/powerpoint/2010/main" val="9178212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15000" contrast="22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89B1FCB-14DE-4030-BCFD-975836925E5B}" type="datetimeFigureOut">
              <a:rPr lang="en-US" smtClean="0"/>
              <a:t>10/12/17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BB09655-5890-4D2E-878A-D64D503F5365}" type="slidenum">
              <a:rPr lang="en-US" smtClean="0"/>
              <a:t>‹#›</a:t>
            </a:fld>
            <a:endParaRPr lang="en-US"/>
          </a:p>
        </p:txBody>
      </p:sp>
    </p:spTree>
    <p:extLst>
      <p:ext uri="{BB962C8B-B14F-4D97-AF65-F5344CB8AC3E}">
        <p14:creationId xmlns:p14="http://schemas.microsoft.com/office/powerpoint/2010/main" val="1203136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Users\jim.smith\Google Drive\Jim\The Beatitudes\thebeatsthem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1" y="0"/>
            <a:ext cx="9144001"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201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2495550"/>
            <a:ext cx="8382000" cy="830997"/>
          </a:xfrm>
          <a:prstGeom prst="rect">
            <a:avLst/>
          </a:prstGeom>
        </p:spPr>
        <p:txBody>
          <a:bodyPr wrap="square">
            <a:spAutoFit/>
          </a:bodyPr>
          <a:lstStyle/>
          <a:p>
            <a:pPr algn="ctr"/>
            <a:r>
              <a:rPr lang="en-US" sz="4800" b="1" dirty="0" smtClean="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ourselves righteous</a:t>
            </a:r>
            <a:endParaRPr lang="en-US" sz="48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1066800" y="1657350"/>
            <a:ext cx="7267303" cy="1107996"/>
          </a:xfrm>
          <a:prstGeom prst="rect">
            <a:avLst/>
          </a:prstGeom>
        </p:spPr>
        <p:txBody>
          <a:bodyPr wrap="square">
            <a:spAutoFit/>
          </a:bodyPr>
          <a:lstStyle/>
          <a:p>
            <a:pPr algn="ctr"/>
            <a:r>
              <a:rPr lang="en-US" sz="6600" b="1" dirty="0" smtClean="0">
                <a:solidFill>
                  <a:schemeClr val="bg1"/>
                </a:solidFill>
                <a:effectLst>
                  <a:outerShdw blurRad="38100" dist="38100" dir="2700000" algn="tl">
                    <a:srgbClr val="000000"/>
                  </a:outerShdw>
                </a:effectLst>
                <a:latin typeface="Edwardian Script ITC" panose="030303020407070D0804" pitchFamily="66" charset="0"/>
                <a:ea typeface="Verdana" panose="020B0604030504040204" pitchFamily="34" charset="0"/>
                <a:cs typeface="Verdana" panose="020B0604030504040204" pitchFamily="34" charset="0"/>
              </a:rPr>
              <a:t>It is impossible for us to make</a:t>
            </a:r>
            <a:endParaRPr lang="en-US" sz="66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Oval 9"/>
          <p:cNvSpPr/>
          <p:nvPr/>
        </p:nvSpPr>
        <p:spPr>
          <a:xfrm>
            <a:off x="3810000" y="742950"/>
            <a:ext cx="838200" cy="762000"/>
          </a:xfrm>
          <a:prstGeom prst="ellipse">
            <a:avLst/>
          </a:prstGeom>
          <a:solidFill>
            <a:schemeClr val="accent3">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038600" y="613035"/>
            <a:ext cx="609600" cy="1107996"/>
          </a:xfrm>
          <a:prstGeom prst="rect">
            <a:avLst/>
          </a:prstGeom>
          <a:noFill/>
        </p:spPr>
        <p:txBody>
          <a:bodyPr wrap="square" rtlCol="0">
            <a:spAutoFit/>
          </a:bodyPr>
          <a:lstStyle/>
          <a:p>
            <a:r>
              <a:rPr lang="en-US" sz="6600" dirty="0" smtClean="0">
                <a:solidFill>
                  <a:schemeClr val="bg1"/>
                </a:solidFill>
                <a:latin typeface="Brush Script MT" panose="03060802040406070304" pitchFamily="66" charset="0"/>
                <a:cs typeface="David" panose="020E0502060401010101" pitchFamily="34" charset="-79"/>
              </a:rPr>
              <a:t>1</a:t>
            </a:r>
            <a:endParaRPr lang="en-US" sz="6600" dirty="0">
              <a:solidFill>
                <a:schemeClr val="bg1"/>
              </a:solidFill>
              <a:latin typeface="Brush Script MT" panose="03060802040406070304" pitchFamily="66" charset="0"/>
              <a:cs typeface="David" panose="020E0502060401010101" pitchFamily="34" charset="-79"/>
            </a:endParaRPr>
          </a:p>
        </p:txBody>
      </p:sp>
    </p:spTree>
    <p:extLst>
      <p:ext uri="{BB962C8B-B14F-4D97-AF65-F5344CB8AC3E}">
        <p14:creationId xmlns:p14="http://schemas.microsoft.com/office/powerpoint/2010/main" val="1965424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38348" y="1368445"/>
            <a:ext cx="7672251" cy="1508105"/>
          </a:xfrm>
          <a:prstGeom prst="rect">
            <a:avLst/>
          </a:prstGeom>
        </p:spPr>
        <p:txBody>
          <a:bodyPr wrap="square">
            <a:spAutoFit/>
          </a:bodyPr>
          <a:lstStyle/>
          <a:p>
            <a:r>
              <a:rPr lang="en-US" sz="3600" dirty="0">
                <a:solidFill>
                  <a:schemeClr val="bg1"/>
                </a:solidFill>
                <a:effectLst>
                  <a:outerShdw dist="50800" dir="5400000" algn="ctr" rotWithShape="0">
                    <a:srgbClr val="000000">
                      <a:alpha val="84000"/>
                    </a:srgbClr>
                  </a:outerShdw>
                </a:effectLst>
                <a:latin typeface="A little sunshine" panose="02000603000000000000" pitchFamily="2" charset="0"/>
                <a:ea typeface="A little sunshine" panose="02000603000000000000" pitchFamily="2" charset="0"/>
                <a:cs typeface="Verdana" panose="020B0604030504040204" pitchFamily="34" charset="0"/>
              </a:rPr>
              <a:t>Ecclesiastes 7:20 (NIV</a:t>
            </a:r>
            <a:r>
              <a:rPr lang="en-US" sz="2800" dirty="0">
                <a:solidFill>
                  <a:schemeClr val="bg1"/>
                </a:solidFill>
                <a:effectLst>
                  <a:outerShdw dist="50800" dir="5400000" algn="ctr" rotWithShape="0">
                    <a:srgbClr val="000000">
                      <a:alpha val="84000"/>
                    </a:srgbClr>
                  </a:outerShdw>
                </a:effectLst>
                <a:latin typeface="A little sunshine" panose="02000603000000000000" pitchFamily="2" charset="0"/>
                <a:ea typeface="A little sunshine" panose="02000603000000000000" pitchFamily="2" charset="0"/>
                <a:cs typeface="Verdana" panose="020B0604030504040204" pitchFamily="34" charset="0"/>
              </a:rPr>
              <a:t>) </a:t>
            </a: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b="1" dirty="0">
                <a:solidFill>
                  <a:schemeClr val="bg1"/>
                </a:solidFill>
                <a:effectLst>
                  <a:outerShdw dist="50800" dir="5400000" algn="ctr" rotWithShape="0">
                    <a:srgbClr val="000000">
                      <a:alpha val="84000"/>
                    </a:srgbClr>
                  </a:outerShdw>
                </a:effectLst>
                <a:ea typeface="Verdana" panose="020B0604030504040204" pitchFamily="34" charset="0"/>
                <a:cs typeface="Verdana" panose="020B0604030504040204" pitchFamily="34" charset="0"/>
              </a:rPr>
              <a:t>“There is not a righteous person on earth who always does what is right and never sins</a:t>
            </a:r>
            <a:r>
              <a:rPr lang="en-US" sz="2800" b="1" dirty="0" smtClean="0">
                <a:solidFill>
                  <a:schemeClr val="bg1"/>
                </a:solidFill>
                <a:effectLst>
                  <a:outerShdw dist="50800" dir="5400000" algn="ctr" rotWithShape="0">
                    <a:srgbClr val="000000">
                      <a:alpha val="84000"/>
                    </a:srgbClr>
                  </a:outerShdw>
                </a:effectLst>
                <a:ea typeface="Verdana" panose="020B0604030504040204" pitchFamily="34" charset="0"/>
                <a:cs typeface="Verdana" panose="020B0604030504040204" pitchFamily="34" charset="0"/>
              </a:rPr>
              <a:t>.”</a:t>
            </a:r>
            <a:endParaRPr lang="en-US" sz="2800" b="1" dirty="0">
              <a:solidFill>
                <a:schemeClr val="bg1"/>
              </a:solidFill>
              <a:effectLst>
                <a:outerShdw dist="50800" dir="5400000" algn="ctr" rotWithShape="0">
                  <a:srgbClr val="000000">
                    <a:alpha val="84000"/>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7" name="Straight Connector 6"/>
          <p:cNvCxnSpPr/>
          <p:nvPr/>
        </p:nvCxnSpPr>
        <p:spPr>
          <a:xfrm>
            <a:off x="990600" y="1962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056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89187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2495550"/>
            <a:ext cx="8382000" cy="830997"/>
          </a:xfrm>
          <a:prstGeom prst="rect">
            <a:avLst/>
          </a:prstGeom>
        </p:spPr>
        <p:txBody>
          <a:bodyPr wrap="square">
            <a:spAutoFit/>
          </a:bodyPr>
          <a:lstStyle/>
          <a:p>
            <a:pPr algn="ctr"/>
            <a:r>
              <a:rPr lang="en-US" sz="4800" b="1" dirty="0" smtClean="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can make us righteous</a:t>
            </a:r>
            <a:endParaRPr lang="en-US" sz="48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1066800" y="1657350"/>
            <a:ext cx="7267303" cy="1107996"/>
          </a:xfrm>
          <a:prstGeom prst="rect">
            <a:avLst/>
          </a:prstGeom>
        </p:spPr>
        <p:txBody>
          <a:bodyPr wrap="square">
            <a:spAutoFit/>
          </a:bodyPr>
          <a:lstStyle/>
          <a:p>
            <a:pPr algn="ctr"/>
            <a:r>
              <a:rPr lang="en-US" sz="6600" b="1" dirty="0" smtClean="0">
                <a:solidFill>
                  <a:schemeClr val="bg1"/>
                </a:solidFill>
                <a:effectLst>
                  <a:outerShdw blurRad="38100" dist="38100" dir="2700000" algn="tl">
                    <a:srgbClr val="000000"/>
                  </a:outerShdw>
                </a:effectLst>
                <a:latin typeface="Edwardian Script ITC" panose="030303020407070D0804" pitchFamily="66" charset="0"/>
                <a:ea typeface="Verdana" panose="020B0604030504040204" pitchFamily="34" charset="0"/>
                <a:cs typeface="Verdana" panose="020B0604030504040204" pitchFamily="34" charset="0"/>
              </a:rPr>
              <a:t>Only God</a:t>
            </a:r>
            <a:endParaRPr lang="en-US" sz="66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Oval 9"/>
          <p:cNvSpPr/>
          <p:nvPr/>
        </p:nvSpPr>
        <p:spPr>
          <a:xfrm>
            <a:off x="3810000" y="742950"/>
            <a:ext cx="838200" cy="762000"/>
          </a:xfrm>
          <a:prstGeom prst="ellipse">
            <a:avLst/>
          </a:prstGeom>
          <a:solidFill>
            <a:schemeClr val="accent3">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038600" y="613035"/>
            <a:ext cx="609600" cy="1107996"/>
          </a:xfrm>
          <a:prstGeom prst="rect">
            <a:avLst/>
          </a:prstGeom>
          <a:noFill/>
        </p:spPr>
        <p:txBody>
          <a:bodyPr wrap="square" rtlCol="0">
            <a:spAutoFit/>
          </a:bodyPr>
          <a:lstStyle/>
          <a:p>
            <a:r>
              <a:rPr lang="en-US" sz="6600" dirty="0" smtClean="0">
                <a:solidFill>
                  <a:schemeClr val="bg1"/>
                </a:solidFill>
                <a:latin typeface="Brush Script MT" panose="03060802040406070304" pitchFamily="66" charset="0"/>
                <a:cs typeface="David" panose="020E0502060401010101" pitchFamily="34" charset="-79"/>
              </a:rPr>
              <a:t>2</a:t>
            </a:r>
            <a:endParaRPr lang="en-US" sz="6600" dirty="0">
              <a:solidFill>
                <a:schemeClr val="bg1"/>
              </a:solidFill>
              <a:latin typeface="Brush Script MT" panose="03060802040406070304" pitchFamily="66" charset="0"/>
              <a:cs typeface="David" panose="020E0502060401010101" pitchFamily="34" charset="-79"/>
            </a:endParaRPr>
          </a:p>
        </p:txBody>
      </p:sp>
    </p:spTree>
    <p:extLst>
      <p:ext uri="{BB962C8B-B14F-4D97-AF65-F5344CB8AC3E}">
        <p14:creationId xmlns:p14="http://schemas.microsoft.com/office/powerpoint/2010/main" val="1539876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361950"/>
            <a:ext cx="8077200" cy="4524315"/>
          </a:xfrm>
          <a:prstGeom prst="rect">
            <a:avLst/>
          </a:prstGeom>
        </p:spPr>
        <p:txBody>
          <a:bodyPr wrap="square">
            <a:spAutoFit/>
          </a:bodyPr>
          <a:lstStyle/>
          <a:p>
            <a:r>
              <a:rPr lang="en-US" sz="3600" dirty="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Romans 3:23-25 (NLT)</a:t>
            </a:r>
            <a:r>
              <a:rPr lang="en-US" sz="2800" dirty="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 </a:t>
            </a:r>
          </a:p>
          <a:p>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“For all have sinned; we all fall short of God’s glorious standard.  Yet now God in his gracious kindness declares us not guilty.  He has done this through Christ Jesus, who has freed us by taking away our sins.  For God sent Jesus to take the punishment for our sins and to satisfy God’s anger against us.  We are made right with God when we believe that Jesus shed his blood, sacrificing his life for us.” 	</a:t>
            </a:r>
            <a:endParaRPr lang="en-US" sz="28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805962" y="971550"/>
            <a:ext cx="6705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2674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581150"/>
            <a:ext cx="2370992" cy="2370992"/>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1219200" y="2190750"/>
            <a:ext cx="3886200" cy="1015663"/>
          </a:xfrm>
          <a:prstGeom prst="rect">
            <a:avLst/>
          </a:prstGeom>
          <a:noFill/>
        </p:spPr>
        <p:txBody>
          <a:bodyPr wrap="square" rtlCol="0">
            <a:spAutoFit/>
          </a:bodyPr>
          <a:lstStyle/>
          <a:p>
            <a:pPr algn="r"/>
            <a:r>
              <a:rPr lang="en-US" sz="2400" b="1" dirty="0" err="1" smtClean="0">
                <a:solidFill>
                  <a:schemeClr val="bg1"/>
                </a:solidFill>
                <a:effectLst>
                  <a:outerShdw blurRad="38100" dist="38100" dir="2700000" algn="tl">
                    <a:srgbClr val="000000">
                      <a:alpha val="43137"/>
                    </a:srgbClr>
                  </a:outerShdw>
                </a:effectLst>
              </a:rPr>
              <a:t>Fiorello</a:t>
            </a:r>
            <a:r>
              <a:rPr lang="en-US" sz="2400" b="1" dirty="0" smtClean="0">
                <a:solidFill>
                  <a:schemeClr val="bg1"/>
                </a:solidFill>
                <a:effectLst>
                  <a:outerShdw blurRad="38100" dist="38100" dir="2700000" algn="tl">
                    <a:srgbClr val="000000">
                      <a:alpha val="43137"/>
                    </a:srgbClr>
                  </a:outerShdw>
                </a:effectLst>
              </a:rPr>
              <a:t>  </a:t>
            </a:r>
            <a:r>
              <a:rPr lang="en-US" sz="2400" b="1" dirty="0">
                <a:solidFill>
                  <a:schemeClr val="bg1"/>
                </a:solidFill>
                <a:effectLst>
                  <a:outerShdw blurRad="38100" dist="38100" dir="2700000" algn="tl">
                    <a:srgbClr val="000000">
                      <a:alpha val="43137"/>
                    </a:srgbClr>
                  </a:outerShdw>
                </a:effectLst>
              </a:rPr>
              <a:t>La </a:t>
            </a:r>
            <a:r>
              <a:rPr lang="en-US" sz="2400" b="1" dirty="0" smtClean="0">
                <a:solidFill>
                  <a:schemeClr val="bg1"/>
                </a:solidFill>
                <a:effectLst>
                  <a:outerShdw blurRad="38100" dist="38100" dir="2700000" algn="tl">
                    <a:srgbClr val="000000">
                      <a:alpha val="43137"/>
                    </a:srgbClr>
                  </a:outerShdw>
                </a:effectLst>
              </a:rPr>
              <a:t>Guard</a:t>
            </a:r>
            <a:r>
              <a:rPr lang="en-US" sz="2400" dirty="0" smtClean="0">
                <a:solidFill>
                  <a:schemeClr val="bg1"/>
                </a:solidFill>
                <a:effectLst>
                  <a:outerShdw blurRad="38100" dist="38100" dir="2700000" algn="tl">
                    <a:srgbClr val="000000">
                      <a:alpha val="43137"/>
                    </a:srgbClr>
                  </a:outerShdw>
                </a:effectLst>
              </a:rPr>
              <a:t>ia</a:t>
            </a:r>
            <a:br>
              <a:rPr lang="en-US" sz="2400"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Mayor of New York City</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1934-1945</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017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38348" y="1368445"/>
            <a:ext cx="7672251" cy="2369880"/>
          </a:xfrm>
          <a:prstGeom prst="rect">
            <a:avLst/>
          </a:prstGeom>
        </p:spPr>
        <p:txBody>
          <a:bodyPr wrap="square">
            <a:spAutoFit/>
          </a:bodyPr>
          <a:lstStyle/>
          <a:p>
            <a:r>
              <a:rPr lang="en-US" sz="3600" dirty="0">
                <a:solidFill>
                  <a:schemeClr val="bg1"/>
                </a:solidFill>
                <a:effectLst>
                  <a:outerShdw dist="50800" dir="5400000" algn="ctr" rotWithShape="0">
                    <a:srgbClr val="000000">
                      <a:alpha val="84000"/>
                    </a:srgbClr>
                  </a:outerShdw>
                </a:effectLst>
                <a:latin typeface="A little sunshine" panose="02000603000000000000" pitchFamily="2" charset="0"/>
                <a:ea typeface="A little sunshine" panose="02000603000000000000" pitchFamily="2" charset="0"/>
                <a:cs typeface="Verdana" panose="020B0604030504040204" pitchFamily="34" charset="0"/>
              </a:rPr>
              <a:t>Romans 3:20 (NLT) </a:t>
            </a:r>
          </a:p>
          <a:p>
            <a:r>
              <a:rPr lang="en-US" sz="2800" b="1" dirty="0" smtClean="0">
                <a:solidFill>
                  <a:schemeClr val="bg1"/>
                </a:solidFill>
                <a:effectLst>
                  <a:outerShdw dist="50800" dir="5400000" algn="ctr" rotWithShape="0">
                    <a:srgbClr val="000000">
                      <a:alpha val="84000"/>
                    </a:srgbClr>
                  </a:outerShdw>
                </a:effectLst>
                <a:ea typeface="Verdana" panose="020B0604030504040204" pitchFamily="34" charset="0"/>
                <a:cs typeface="Verdana" panose="020B0604030504040204" pitchFamily="34" charset="0"/>
              </a:rPr>
              <a:t>“No one can ever be made right in God’s sight by doing what his law commands, because the more we know God’s law, the clearer it becomes that we can’t keep it.”</a:t>
            </a:r>
            <a:endParaRPr lang="en-US" sz="2800" b="1" dirty="0">
              <a:solidFill>
                <a:schemeClr val="bg1"/>
              </a:solidFill>
              <a:effectLst>
                <a:outerShdw dist="50800" dir="5400000" algn="ctr" rotWithShape="0">
                  <a:srgbClr val="000000">
                    <a:alpha val="84000"/>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7" name="Straight Connector 6"/>
          <p:cNvCxnSpPr/>
          <p:nvPr/>
        </p:nvCxnSpPr>
        <p:spPr>
          <a:xfrm>
            <a:off x="990600" y="1962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729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00652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2495550"/>
            <a:ext cx="8382000" cy="830997"/>
          </a:xfrm>
          <a:prstGeom prst="rect">
            <a:avLst/>
          </a:prstGeom>
        </p:spPr>
        <p:txBody>
          <a:bodyPr wrap="square">
            <a:spAutoFit/>
          </a:bodyPr>
          <a:lstStyle/>
          <a:p>
            <a:pPr algn="ctr"/>
            <a:r>
              <a:rPr lang="en-US" sz="4800" b="1" dirty="0" smtClean="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gift of righteousness</a:t>
            </a:r>
            <a:endParaRPr lang="en-US" sz="48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2161903" y="1657350"/>
            <a:ext cx="6172200" cy="1107996"/>
          </a:xfrm>
          <a:prstGeom prst="rect">
            <a:avLst/>
          </a:prstGeom>
        </p:spPr>
        <p:txBody>
          <a:bodyPr wrap="square">
            <a:spAutoFit/>
          </a:bodyPr>
          <a:lstStyle/>
          <a:p>
            <a:pPr algn="ctr"/>
            <a:r>
              <a:rPr lang="en-US" sz="6600" b="1" dirty="0" smtClean="0">
                <a:solidFill>
                  <a:schemeClr val="bg1"/>
                </a:solidFill>
                <a:effectLst>
                  <a:outerShdw blurRad="38100" dist="38100" dir="2700000" algn="tl">
                    <a:srgbClr val="000000"/>
                  </a:outerShdw>
                </a:effectLst>
                <a:latin typeface="Edwardian Script ITC" panose="030303020407070D0804" pitchFamily="66" charset="0"/>
                <a:ea typeface="Verdana" panose="020B0604030504040204" pitchFamily="34" charset="0"/>
                <a:cs typeface="Verdana" panose="020B0604030504040204" pitchFamily="34" charset="0"/>
              </a:rPr>
              <a:t>Accept the </a:t>
            </a:r>
            <a:endParaRPr lang="en-US" sz="66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Oval 9"/>
          <p:cNvSpPr/>
          <p:nvPr/>
        </p:nvSpPr>
        <p:spPr>
          <a:xfrm>
            <a:off x="3810000" y="742950"/>
            <a:ext cx="838200" cy="762000"/>
          </a:xfrm>
          <a:prstGeom prst="ellipse">
            <a:avLst/>
          </a:prstGeom>
          <a:solidFill>
            <a:schemeClr val="accent3">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62400" y="666750"/>
            <a:ext cx="609600" cy="1107996"/>
          </a:xfrm>
          <a:prstGeom prst="rect">
            <a:avLst/>
          </a:prstGeom>
          <a:noFill/>
        </p:spPr>
        <p:txBody>
          <a:bodyPr wrap="square" rtlCol="0">
            <a:spAutoFit/>
          </a:bodyPr>
          <a:lstStyle/>
          <a:p>
            <a:r>
              <a:rPr lang="en-US" sz="6600" dirty="0" smtClean="0">
                <a:solidFill>
                  <a:schemeClr val="bg1"/>
                </a:solidFill>
                <a:latin typeface="Brush Script MT" panose="03060802040406070304" pitchFamily="66" charset="0"/>
                <a:cs typeface="David" panose="020E0502060401010101" pitchFamily="34" charset="-79"/>
              </a:rPr>
              <a:t>3</a:t>
            </a:r>
            <a:endParaRPr lang="en-US" sz="6600" dirty="0">
              <a:solidFill>
                <a:schemeClr val="bg1"/>
              </a:solidFill>
              <a:latin typeface="Brush Script MT" panose="03060802040406070304" pitchFamily="66" charset="0"/>
              <a:cs typeface="David" panose="020E0502060401010101" pitchFamily="34" charset="-79"/>
            </a:endParaRPr>
          </a:p>
        </p:txBody>
      </p:sp>
    </p:spTree>
    <p:extLst>
      <p:ext uri="{BB962C8B-B14F-4D97-AF65-F5344CB8AC3E}">
        <p14:creationId xmlns:p14="http://schemas.microsoft.com/office/powerpoint/2010/main" val="2899233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657350"/>
            <a:ext cx="8077200" cy="2369880"/>
          </a:xfrm>
          <a:prstGeom prst="rect">
            <a:avLst/>
          </a:prstGeom>
        </p:spPr>
        <p:txBody>
          <a:bodyPr wrap="square">
            <a:spAutoFit/>
          </a:bodyPr>
          <a:lstStyle/>
          <a:p>
            <a:r>
              <a:rPr lang="en-US" sz="3600" dirty="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Romans 3:22 (NLT) </a:t>
            </a:r>
          </a:p>
          <a:p>
            <a:r>
              <a:rPr lang="en-US" sz="28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 </a:t>
            </a:r>
            <a:r>
              <a:rPr lang="en-US" sz="2800" b="1" dirty="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“We are made right in God’s sight when we trust in Jesus Christ to take away our sins.  And we all can be saved in this same way, no matter who we are or what we have done</a:t>
            </a:r>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a:t>
            </a:r>
            <a:endParaRPr lang="en-US" sz="28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609600" y="2190750"/>
            <a:ext cx="6705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49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9380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428750"/>
            <a:ext cx="8077200" cy="2800767"/>
          </a:xfrm>
          <a:prstGeom prst="rect">
            <a:avLst/>
          </a:prstGeom>
        </p:spPr>
        <p:txBody>
          <a:bodyPr wrap="square">
            <a:spAutoFit/>
          </a:bodyPr>
          <a:lstStyle/>
          <a:p>
            <a:r>
              <a:rPr lang="en-US" sz="3600" dirty="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Romans 10:9-10</a:t>
            </a:r>
          </a:p>
          <a:p>
            <a:r>
              <a:rPr lang="en-US" sz="28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 </a:t>
            </a:r>
            <a:r>
              <a:rPr lang="en-US" sz="2800" b="1" dirty="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“If you confess with your mouth that Jesus is Lord, and believe in your heart that God raised Him from the dead, you will be saved; for you believe with your heart, resulting in righteousness, and you confess with your mouth, resulting in salvation</a:t>
            </a:r>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a:t>
            </a:r>
            <a:endParaRPr lang="en-US" sz="28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609600" y="1962150"/>
            <a:ext cx="6705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124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1131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16429" y="1504950"/>
            <a:ext cx="7391400" cy="1446550"/>
          </a:xfrm>
          <a:prstGeom prst="rect">
            <a:avLst/>
          </a:prstGeom>
        </p:spPr>
        <p:txBody>
          <a:bodyPr wrap="square">
            <a:spAutoFit/>
          </a:bodyPr>
          <a:lstStyle/>
          <a:p>
            <a:r>
              <a:rPr lang="en-US" sz="60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A Lifestyle</a:t>
            </a:r>
            <a:r>
              <a:rPr lang="en-US" sz="44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
            </a:r>
            <a:br>
              <a:rPr lang="en-US" sz="44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br>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How to stay hungry for God</a:t>
            </a:r>
            <a:endParaRPr lang="en-US" sz="28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914400" y="2343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976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2495550"/>
            <a:ext cx="8534400" cy="784830"/>
          </a:xfrm>
          <a:prstGeom prst="rect">
            <a:avLst/>
          </a:prstGeom>
        </p:spPr>
        <p:txBody>
          <a:bodyPr wrap="square">
            <a:spAutoFit/>
          </a:bodyPr>
          <a:lstStyle/>
          <a:p>
            <a:pPr algn="ctr"/>
            <a:r>
              <a:rPr lang="en-US" sz="4500" b="1" dirty="0" smtClean="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how much God </a:t>
            </a:r>
            <a:r>
              <a:rPr lang="en-US" sz="4500" b="1" dirty="0" smtClean="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loves </a:t>
            </a:r>
            <a:r>
              <a:rPr lang="en-US" sz="4500" b="1" dirty="0" smtClean="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You</a:t>
            </a:r>
            <a:endParaRPr lang="en-US" sz="45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2161903" y="1657350"/>
            <a:ext cx="6172200" cy="1107996"/>
          </a:xfrm>
          <a:prstGeom prst="rect">
            <a:avLst/>
          </a:prstGeom>
        </p:spPr>
        <p:txBody>
          <a:bodyPr wrap="square">
            <a:spAutoFit/>
          </a:bodyPr>
          <a:lstStyle/>
          <a:p>
            <a:pPr algn="ctr"/>
            <a:r>
              <a:rPr lang="en-US" sz="6600" b="1" dirty="0" smtClean="0">
                <a:solidFill>
                  <a:schemeClr val="bg1"/>
                </a:solidFill>
                <a:effectLst>
                  <a:outerShdw blurRad="38100" dist="38100" dir="2700000" algn="tl">
                    <a:srgbClr val="000000"/>
                  </a:outerShdw>
                </a:effectLst>
                <a:latin typeface="Edwardian Script ITC" panose="030303020407070D0804" pitchFamily="66" charset="0"/>
                <a:ea typeface="Verdana" panose="020B0604030504040204" pitchFamily="34" charset="0"/>
                <a:cs typeface="Verdana" panose="020B0604030504040204" pitchFamily="34" charset="0"/>
              </a:rPr>
              <a:t>Remind </a:t>
            </a:r>
            <a:r>
              <a:rPr lang="en-US" sz="6600" b="1" dirty="0" smtClean="0">
                <a:solidFill>
                  <a:schemeClr val="bg1"/>
                </a:solidFill>
                <a:effectLst>
                  <a:outerShdw blurRad="38100" dist="38100" dir="2700000" algn="tl">
                    <a:srgbClr val="000000"/>
                  </a:outerShdw>
                </a:effectLst>
                <a:latin typeface="Edwardian Script ITC" panose="030303020407070D0804" pitchFamily="66" charset="0"/>
                <a:ea typeface="Verdana" panose="020B0604030504040204" pitchFamily="34" charset="0"/>
                <a:cs typeface="Verdana" panose="020B0604030504040204" pitchFamily="34" charset="0"/>
              </a:rPr>
              <a:t>Yourself</a:t>
            </a:r>
            <a:endParaRPr lang="en-US" sz="66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Oval 9"/>
          <p:cNvSpPr/>
          <p:nvPr/>
        </p:nvSpPr>
        <p:spPr>
          <a:xfrm>
            <a:off x="3810000" y="742950"/>
            <a:ext cx="838200" cy="762000"/>
          </a:xfrm>
          <a:prstGeom prst="ellipse">
            <a:avLst/>
          </a:prstGeom>
          <a:solidFill>
            <a:schemeClr val="accent3">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62400" y="666750"/>
            <a:ext cx="609600" cy="1107996"/>
          </a:xfrm>
          <a:prstGeom prst="rect">
            <a:avLst/>
          </a:prstGeom>
          <a:noFill/>
        </p:spPr>
        <p:txBody>
          <a:bodyPr wrap="square" rtlCol="0">
            <a:spAutoFit/>
          </a:bodyPr>
          <a:lstStyle/>
          <a:p>
            <a:r>
              <a:rPr lang="en-US" sz="6600" dirty="0" smtClean="0">
                <a:solidFill>
                  <a:schemeClr val="bg1"/>
                </a:solidFill>
                <a:latin typeface="Brush Script MT" panose="03060802040406070304" pitchFamily="66" charset="0"/>
                <a:cs typeface="David" panose="020E0502060401010101" pitchFamily="34" charset="-79"/>
              </a:rPr>
              <a:t>1</a:t>
            </a:r>
            <a:endParaRPr lang="en-US" sz="6600" dirty="0">
              <a:solidFill>
                <a:schemeClr val="bg1"/>
              </a:solidFill>
              <a:latin typeface="Brush Script MT" panose="03060802040406070304" pitchFamily="66" charset="0"/>
              <a:cs typeface="David" panose="020E0502060401010101" pitchFamily="34" charset="-79"/>
            </a:endParaRPr>
          </a:p>
        </p:txBody>
      </p:sp>
    </p:spTree>
    <p:extLst>
      <p:ext uri="{BB962C8B-B14F-4D97-AF65-F5344CB8AC3E}">
        <p14:creationId xmlns:p14="http://schemas.microsoft.com/office/powerpoint/2010/main" val="3364715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200150"/>
            <a:ext cx="8153400" cy="3231654"/>
          </a:xfrm>
          <a:prstGeom prst="rect">
            <a:avLst/>
          </a:prstGeom>
        </p:spPr>
        <p:txBody>
          <a:bodyPr wrap="square">
            <a:spAutoFit/>
          </a:bodyPr>
          <a:lstStyle/>
          <a:p>
            <a:r>
              <a:rPr lang="en-US" sz="3600" dirty="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Ephesians 3:18-19 (NLT) </a:t>
            </a:r>
          </a:p>
          <a:p>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“…pray that you have the power to understand how wide, how long, how high, and how deep God’s love really is.  May you experience the love of Christ, though it is so great you will never fully understand it.  THEN you will be filled with the fullness of life AND the power that comes from God.” 	</a:t>
            </a:r>
            <a:endParaRPr lang="en-US" sz="2800" b="1" dirty="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endParaRPr>
          </a:p>
        </p:txBody>
      </p:sp>
      <p:cxnSp>
        <p:nvCxnSpPr>
          <p:cNvPr id="4" name="Straight Connector 3"/>
          <p:cNvCxnSpPr/>
          <p:nvPr/>
        </p:nvCxnSpPr>
        <p:spPr>
          <a:xfrm>
            <a:off x="609600" y="18097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634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83783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2495550"/>
            <a:ext cx="8534400" cy="830997"/>
          </a:xfrm>
          <a:prstGeom prst="rect">
            <a:avLst/>
          </a:prstGeom>
        </p:spPr>
        <p:txBody>
          <a:bodyPr wrap="square">
            <a:spAutoFit/>
          </a:bodyPr>
          <a:lstStyle/>
          <a:p>
            <a:pPr algn="ctr"/>
            <a:r>
              <a:rPr lang="en-US" sz="4800" b="1" dirty="0" smtClean="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eating junk</a:t>
            </a:r>
            <a:endParaRPr lang="en-US" sz="48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2161903" y="1657350"/>
            <a:ext cx="6172200" cy="1107996"/>
          </a:xfrm>
          <a:prstGeom prst="rect">
            <a:avLst/>
          </a:prstGeom>
        </p:spPr>
        <p:txBody>
          <a:bodyPr wrap="square">
            <a:spAutoFit/>
          </a:bodyPr>
          <a:lstStyle/>
          <a:p>
            <a:pPr algn="ctr"/>
            <a:r>
              <a:rPr lang="en-US" sz="6600" b="1" dirty="0" smtClean="0">
                <a:solidFill>
                  <a:schemeClr val="bg1"/>
                </a:solidFill>
                <a:effectLst>
                  <a:outerShdw blurRad="38100" dist="38100" dir="2700000" algn="tl">
                    <a:srgbClr val="000000"/>
                  </a:outerShdw>
                </a:effectLst>
                <a:latin typeface="Edwardian Script ITC" panose="030303020407070D0804" pitchFamily="66" charset="0"/>
                <a:ea typeface="Verdana" panose="020B0604030504040204" pitchFamily="34" charset="0"/>
                <a:cs typeface="Verdana" panose="020B0604030504040204" pitchFamily="34" charset="0"/>
              </a:rPr>
              <a:t>Stop</a:t>
            </a:r>
            <a:endParaRPr lang="en-US" sz="66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Oval 9"/>
          <p:cNvSpPr/>
          <p:nvPr/>
        </p:nvSpPr>
        <p:spPr>
          <a:xfrm>
            <a:off x="3810000" y="742950"/>
            <a:ext cx="838200" cy="762000"/>
          </a:xfrm>
          <a:prstGeom prst="ellipse">
            <a:avLst/>
          </a:prstGeom>
          <a:solidFill>
            <a:schemeClr val="accent3">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62400" y="666750"/>
            <a:ext cx="609600" cy="1107996"/>
          </a:xfrm>
          <a:prstGeom prst="rect">
            <a:avLst/>
          </a:prstGeom>
          <a:noFill/>
        </p:spPr>
        <p:txBody>
          <a:bodyPr wrap="square" rtlCol="0">
            <a:spAutoFit/>
          </a:bodyPr>
          <a:lstStyle/>
          <a:p>
            <a:r>
              <a:rPr lang="en-US" sz="6600" dirty="0" smtClean="0">
                <a:solidFill>
                  <a:schemeClr val="bg1"/>
                </a:solidFill>
                <a:latin typeface="Brush Script MT" panose="03060802040406070304" pitchFamily="66" charset="0"/>
                <a:cs typeface="David" panose="020E0502060401010101" pitchFamily="34" charset="-79"/>
              </a:rPr>
              <a:t>2</a:t>
            </a:r>
            <a:endParaRPr lang="en-US" sz="6600" dirty="0">
              <a:solidFill>
                <a:schemeClr val="bg1"/>
              </a:solidFill>
              <a:latin typeface="Brush Script MT" panose="03060802040406070304" pitchFamily="66" charset="0"/>
              <a:cs typeface="David" panose="020E0502060401010101" pitchFamily="34" charset="-79"/>
            </a:endParaRPr>
          </a:p>
        </p:txBody>
      </p:sp>
    </p:spTree>
    <p:extLst>
      <p:ext uri="{BB962C8B-B14F-4D97-AF65-F5344CB8AC3E}">
        <p14:creationId xmlns:p14="http://schemas.microsoft.com/office/powerpoint/2010/main" val="4279041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285750"/>
            <a:ext cx="8229600" cy="4093428"/>
          </a:xfrm>
          <a:prstGeom prst="rect">
            <a:avLst/>
          </a:prstGeom>
        </p:spPr>
        <p:txBody>
          <a:bodyPr wrap="square">
            <a:spAutoFit/>
          </a:bodyPr>
          <a:lstStyle/>
          <a:p>
            <a:endPar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endParaRPr>
          </a:p>
          <a:p>
            <a:r>
              <a:rPr lang="en-US" sz="3600" dirty="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Isaiah 55:1-2</a:t>
            </a:r>
          </a:p>
          <a:p>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“The Lord says, “All you who are thirsty, come to me and drink! And to those of you who don’t have money to buy food, come and eat for free! Why do you spend your money on something that isn’t real food and doesn’t really satisfy you?  Come to me and you’ll eat what is good; your soul will enjoy the stuff that really satisfies!”</a:t>
            </a:r>
            <a:endParaRPr lang="en-US" sz="2800" b="1" dirty="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endParaRPr>
          </a:p>
        </p:txBody>
      </p:sp>
      <p:cxnSp>
        <p:nvCxnSpPr>
          <p:cNvPr id="6" name="Straight Connector 5"/>
          <p:cNvCxnSpPr/>
          <p:nvPr/>
        </p:nvCxnSpPr>
        <p:spPr>
          <a:xfrm>
            <a:off x="762000" y="12763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2518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17200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2426553"/>
            <a:ext cx="8305800" cy="830997"/>
          </a:xfrm>
          <a:prstGeom prst="rect">
            <a:avLst/>
          </a:prstGeom>
        </p:spPr>
        <p:txBody>
          <a:bodyPr wrap="square">
            <a:spAutoFit/>
          </a:bodyPr>
          <a:lstStyle/>
          <a:p>
            <a:pPr algn="ctr"/>
            <a:r>
              <a:rPr lang="en-US" sz="4800" b="1" dirty="0" smtClean="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a number one priority</a:t>
            </a:r>
            <a:endParaRPr lang="en-US" sz="48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2161903" y="1657350"/>
            <a:ext cx="6172200" cy="1107996"/>
          </a:xfrm>
          <a:prstGeom prst="rect">
            <a:avLst/>
          </a:prstGeom>
        </p:spPr>
        <p:txBody>
          <a:bodyPr wrap="square">
            <a:spAutoFit/>
          </a:bodyPr>
          <a:lstStyle/>
          <a:p>
            <a:pPr algn="ctr"/>
            <a:r>
              <a:rPr lang="en-US" sz="6600" b="1" dirty="0" smtClean="0">
                <a:solidFill>
                  <a:schemeClr val="bg1"/>
                </a:solidFill>
                <a:effectLst>
                  <a:outerShdw blurRad="38100" dist="38100" dir="2700000" algn="tl">
                    <a:srgbClr val="000000"/>
                  </a:outerShdw>
                </a:effectLst>
                <a:latin typeface="Edwardian Script ITC" panose="030303020407070D0804" pitchFamily="66" charset="0"/>
                <a:ea typeface="Verdana" panose="020B0604030504040204" pitchFamily="34" charset="0"/>
                <a:cs typeface="Verdana" panose="020B0604030504040204" pitchFamily="34" charset="0"/>
              </a:rPr>
              <a:t>Make Knowing God</a:t>
            </a:r>
            <a:endParaRPr lang="en-US" sz="66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Oval 9"/>
          <p:cNvSpPr/>
          <p:nvPr/>
        </p:nvSpPr>
        <p:spPr>
          <a:xfrm>
            <a:off x="3810000" y="742950"/>
            <a:ext cx="838200" cy="762000"/>
          </a:xfrm>
          <a:prstGeom prst="ellipse">
            <a:avLst/>
          </a:prstGeom>
          <a:solidFill>
            <a:schemeClr val="accent3">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62400" y="666750"/>
            <a:ext cx="609600" cy="1107996"/>
          </a:xfrm>
          <a:prstGeom prst="rect">
            <a:avLst/>
          </a:prstGeom>
          <a:noFill/>
        </p:spPr>
        <p:txBody>
          <a:bodyPr wrap="square" rtlCol="0">
            <a:spAutoFit/>
          </a:bodyPr>
          <a:lstStyle/>
          <a:p>
            <a:r>
              <a:rPr lang="en-US" sz="6600" dirty="0" smtClean="0">
                <a:solidFill>
                  <a:schemeClr val="bg1"/>
                </a:solidFill>
                <a:latin typeface="Brush Script MT" panose="03060802040406070304" pitchFamily="66" charset="0"/>
                <a:cs typeface="David" panose="020E0502060401010101" pitchFamily="34" charset="-79"/>
              </a:rPr>
              <a:t>3</a:t>
            </a:r>
            <a:endParaRPr lang="en-US" sz="6600" dirty="0">
              <a:solidFill>
                <a:schemeClr val="bg1"/>
              </a:solidFill>
              <a:latin typeface="Brush Script MT" panose="03060802040406070304" pitchFamily="66" charset="0"/>
              <a:cs typeface="David" panose="020E0502060401010101" pitchFamily="34" charset="-79"/>
            </a:endParaRPr>
          </a:p>
        </p:txBody>
      </p:sp>
    </p:spTree>
    <p:extLst>
      <p:ext uri="{BB962C8B-B14F-4D97-AF65-F5344CB8AC3E}">
        <p14:creationId xmlns:p14="http://schemas.microsoft.com/office/powerpoint/2010/main" val="132057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16429" y="1885950"/>
            <a:ext cx="7391400" cy="1384995"/>
          </a:xfrm>
          <a:prstGeom prst="rect">
            <a:avLst/>
          </a:prstGeom>
        </p:spPr>
        <p:txBody>
          <a:bodyPr wrap="square">
            <a:spAutoFit/>
          </a:bodyPr>
          <a:lstStyle/>
          <a:p>
            <a:r>
              <a:rPr lang="en-US" sz="28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Matthew  5:6    (New International Version)</a:t>
            </a:r>
            <a:r>
              <a:rPr lang="en-US" sz="2800"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
            </a:r>
            <a:br>
              <a:rPr lang="en-US" sz="2800"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br>
            <a:r>
              <a:rPr lang="en-US" sz="2800" b="1" dirty="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“God blesses those who hunger and thirst for righteousness, for they will be filled</a:t>
            </a:r>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a:t>
            </a:r>
            <a:endParaRPr lang="en-US" sz="28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914400" y="2343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4398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05543" y="1421070"/>
            <a:ext cx="7391400" cy="2369880"/>
          </a:xfrm>
          <a:prstGeom prst="rect">
            <a:avLst/>
          </a:prstGeom>
        </p:spPr>
        <p:txBody>
          <a:bodyPr wrap="square">
            <a:spAutoFit/>
          </a:bodyPr>
          <a:lstStyle/>
          <a:p>
            <a:r>
              <a:rPr lang="en-US" sz="3600" dirty="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Matthew 6:33 (NCV) </a:t>
            </a:r>
          </a:p>
          <a:p>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a:t>
            </a:r>
            <a:r>
              <a:rPr lang="en-US" sz="2800" b="1" dirty="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The thing you should want most is God’s kingdom and doing what God wants.  Then all these other things you need will be given to you</a:t>
            </a:r>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a:t>
            </a:r>
            <a:endParaRPr lang="en-US" sz="2800" b="1" dirty="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endParaRPr>
          </a:p>
        </p:txBody>
      </p:sp>
      <p:cxnSp>
        <p:nvCxnSpPr>
          <p:cNvPr id="6" name="Straight Connector 5"/>
          <p:cNvCxnSpPr/>
          <p:nvPr/>
        </p:nvCxnSpPr>
        <p:spPr>
          <a:xfrm>
            <a:off x="914400" y="1962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8900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300384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2419350"/>
            <a:ext cx="8839200" cy="769441"/>
          </a:xfrm>
          <a:prstGeom prst="rect">
            <a:avLst/>
          </a:prstGeom>
        </p:spPr>
        <p:txBody>
          <a:bodyPr wrap="square">
            <a:spAutoFit/>
          </a:bodyPr>
          <a:lstStyle/>
          <a:p>
            <a:pPr algn="ctr"/>
            <a:r>
              <a:rPr lang="en-US" sz="4400" b="1" dirty="0" smtClean="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rPr>
              <a:t>have the same hunger</a:t>
            </a:r>
            <a:endParaRPr lang="en-US" sz="44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2161903" y="1657350"/>
            <a:ext cx="6172200" cy="1107996"/>
          </a:xfrm>
          <a:prstGeom prst="rect">
            <a:avLst/>
          </a:prstGeom>
        </p:spPr>
        <p:txBody>
          <a:bodyPr wrap="square">
            <a:spAutoFit/>
          </a:bodyPr>
          <a:lstStyle/>
          <a:p>
            <a:pPr algn="ctr"/>
            <a:r>
              <a:rPr lang="en-US" sz="6600" b="1" dirty="0" smtClean="0">
                <a:solidFill>
                  <a:schemeClr val="bg1"/>
                </a:solidFill>
                <a:effectLst>
                  <a:outerShdw blurRad="38100" dist="38100" dir="2700000" algn="tl">
                    <a:srgbClr val="000000"/>
                  </a:outerShdw>
                </a:effectLst>
                <a:latin typeface="Edwardian Script ITC" panose="030303020407070D0804" pitchFamily="66" charset="0"/>
                <a:ea typeface="Verdana" panose="020B0604030504040204" pitchFamily="34" charset="0"/>
                <a:cs typeface="Verdana" panose="020B0604030504040204" pitchFamily="34" charset="0"/>
              </a:rPr>
              <a:t>Choose People who</a:t>
            </a:r>
            <a:endParaRPr lang="en-US" sz="6600" dirty="0">
              <a:solidFill>
                <a:schemeClr val="bg1"/>
              </a:solidFill>
              <a:effectLst>
                <a:outerShdw blurRad="38100" dist="38100" dir="2700000" algn="tl">
                  <a:srgbClr val="00000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Oval 9"/>
          <p:cNvSpPr/>
          <p:nvPr/>
        </p:nvSpPr>
        <p:spPr>
          <a:xfrm>
            <a:off x="3810000" y="742950"/>
            <a:ext cx="838200" cy="762000"/>
          </a:xfrm>
          <a:prstGeom prst="ellipse">
            <a:avLst/>
          </a:prstGeom>
          <a:solidFill>
            <a:schemeClr val="accent3">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62400" y="666750"/>
            <a:ext cx="609600" cy="1107996"/>
          </a:xfrm>
          <a:prstGeom prst="rect">
            <a:avLst/>
          </a:prstGeom>
          <a:noFill/>
        </p:spPr>
        <p:txBody>
          <a:bodyPr wrap="square" rtlCol="0">
            <a:spAutoFit/>
          </a:bodyPr>
          <a:lstStyle/>
          <a:p>
            <a:r>
              <a:rPr lang="en-US" sz="6600" dirty="0" smtClean="0">
                <a:solidFill>
                  <a:schemeClr val="bg1"/>
                </a:solidFill>
                <a:latin typeface="Brush Script MT" panose="03060802040406070304" pitchFamily="66" charset="0"/>
                <a:cs typeface="David" panose="020E0502060401010101" pitchFamily="34" charset="-79"/>
              </a:rPr>
              <a:t>4</a:t>
            </a:r>
            <a:endParaRPr lang="en-US" sz="6600" dirty="0">
              <a:solidFill>
                <a:schemeClr val="bg1"/>
              </a:solidFill>
              <a:latin typeface="Brush Script MT" panose="03060802040406070304" pitchFamily="66" charset="0"/>
              <a:cs typeface="David" panose="020E0502060401010101" pitchFamily="34" charset="-79"/>
            </a:endParaRPr>
          </a:p>
        </p:txBody>
      </p:sp>
    </p:spTree>
    <p:extLst>
      <p:ext uri="{BB962C8B-B14F-4D97-AF65-F5344CB8AC3E}">
        <p14:creationId xmlns:p14="http://schemas.microsoft.com/office/powerpoint/2010/main" val="29613321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1809750"/>
            <a:ext cx="7391400" cy="1508105"/>
          </a:xfrm>
          <a:prstGeom prst="rect">
            <a:avLst/>
          </a:prstGeom>
        </p:spPr>
        <p:txBody>
          <a:bodyPr wrap="square">
            <a:spAutoFit/>
          </a:bodyPr>
          <a:lstStyle/>
          <a:p>
            <a:r>
              <a:rPr lang="en-US" sz="3600" dirty="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Proverbs 2:20 </a:t>
            </a:r>
            <a:r>
              <a:rPr lang="en-US" sz="36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NLT</a:t>
            </a:r>
            <a:r>
              <a:rPr lang="en-US" sz="2800"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
            </a:r>
            <a:br>
              <a:rPr lang="en-US" sz="2800"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br>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“Join the company of good men and women, who will keep you on the path of the righteous.”</a:t>
            </a:r>
            <a:endParaRPr lang="en-US" sz="2800" b="1"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914400" y="2343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037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885950"/>
            <a:ext cx="8382000" cy="1384995"/>
          </a:xfrm>
          <a:prstGeom prst="rect">
            <a:avLst/>
          </a:prstGeom>
        </p:spPr>
        <p:txBody>
          <a:bodyPr wrap="square">
            <a:spAutoFit/>
          </a:bodyPr>
          <a:lstStyle/>
          <a:p>
            <a:r>
              <a:rPr lang="en-US" sz="28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1 Corinthians 15:33 NLT</a:t>
            </a:r>
            <a:r>
              <a:rPr lang="en-US" sz="2800"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
            </a:r>
            <a:br>
              <a:rPr lang="en-US" sz="2800"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br>
            <a:r>
              <a:rPr lang="en-US" sz="2800" b="1" dirty="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Don’t be fooled by those who say such things, for </a:t>
            </a:r>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
            </a:r>
            <a:b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br>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a:t>
            </a:r>
            <a:r>
              <a:rPr lang="en-US" sz="2800" b="1" dirty="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bad company corrupts good character.” </a:t>
            </a:r>
          </a:p>
        </p:txBody>
      </p:sp>
      <p:cxnSp>
        <p:nvCxnSpPr>
          <p:cNvPr id="6" name="Straight Connector 5"/>
          <p:cNvCxnSpPr/>
          <p:nvPr/>
        </p:nvCxnSpPr>
        <p:spPr>
          <a:xfrm>
            <a:off x="457200" y="2343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0353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88157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Users\jim.smith\Google Drive\Jim\The Beatitudes\thebeatsthem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1" y="0"/>
            <a:ext cx="9144001"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65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161903" y="1657350"/>
            <a:ext cx="6172200" cy="1107996"/>
          </a:xfrm>
          <a:prstGeom prst="rect">
            <a:avLst/>
          </a:prstGeom>
        </p:spPr>
        <p:txBody>
          <a:bodyPr wrap="square">
            <a:spAutoFit/>
          </a:bodyPr>
          <a:lstStyle/>
          <a:p>
            <a:pPr algn="ctr"/>
            <a:r>
              <a:rPr lang="en-US" sz="6600" b="1" dirty="0" smtClean="0">
                <a:solidFill>
                  <a:schemeClr val="bg1"/>
                </a:solidFill>
                <a:effectLst>
                  <a:outerShdw blurRad="50800" dist="50800" dir="5400000" algn="ctr" rotWithShape="0">
                    <a:schemeClr val="tx1"/>
                  </a:outerShdw>
                </a:effectLst>
                <a:latin typeface="Edwardian Script ITC" panose="030303020407070D0804" pitchFamily="66" charset="0"/>
                <a:ea typeface="A little sunshine" panose="02000603000000000000" pitchFamily="2" charset="0"/>
                <a:cs typeface="Verdana" panose="020B0604030504040204" pitchFamily="34" charset="0"/>
              </a:rPr>
              <a:t>Living as</a:t>
            </a:r>
            <a:endParaRPr lang="en-US" sz="6600" dirty="0">
              <a:solidFill>
                <a:schemeClr val="bg1"/>
              </a:solidFill>
              <a:effectLst>
                <a:outerShdw blurRad="50800" dist="50800" dir="5400000" algn="ctr" rotWithShape="0">
                  <a:schemeClr val="tx1"/>
                </a:outerShdw>
              </a:effectLst>
              <a:latin typeface="Edwardian Script ITC" panose="030303020407070D0804" pitchFamily="66" charset="0"/>
              <a:ea typeface="A little sunshine" panose="02000603000000000000" pitchFamily="2" charset="0"/>
              <a:cs typeface="Verdana" panose="020B0604030504040204" pitchFamily="34" charset="0"/>
            </a:endParaRPr>
          </a:p>
        </p:txBody>
      </p:sp>
      <p:sp>
        <p:nvSpPr>
          <p:cNvPr id="2" name="Rectangle 1"/>
          <p:cNvSpPr/>
          <p:nvPr/>
        </p:nvSpPr>
        <p:spPr>
          <a:xfrm>
            <a:off x="445477" y="2571750"/>
            <a:ext cx="8305800" cy="707886"/>
          </a:xfrm>
          <a:prstGeom prst="rect">
            <a:avLst/>
          </a:prstGeom>
        </p:spPr>
        <p:txBody>
          <a:bodyPr wrap="square">
            <a:spAutoFit/>
          </a:bodyPr>
          <a:lstStyle/>
          <a:p>
            <a:pPr lvl="0" algn="ctr"/>
            <a:r>
              <a:rPr lang="en-US" sz="4000" b="1" dirty="0" smtClean="0">
                <a:solidFill>
                  <a:prstClr val="white"/>
                </a:solidFill>
                <a:effectLst>
                  <a:outerShdw blurRad="50800" dist="50800" dir="5400000" algn="ctr" rotWithShape="0">
                    <a:schemeClr val="tx1"/>
                  </a:outerShdw>
                </a:effectLst>
                <a:latin typeface="Verdana" panose="020B0604030504040204" pitchFamily="34" charset="0"/>
                <a:ea typeface="Verdana" panose="020B0604030504040204" pitchFamily="34" charset="0"/>
                <a:cs typeface="Verdana" panose="020B0604030504040204" pitchFamily="34" charset="0"/>
              </a:rPr>
              <a:t>God intends</a:t>
            </a:r>
            <a:endParaRPr lang="en-US" sz="4000" dirty="0">
              <a:solidFill>
                <a:prstClr val="white"/>
              </a:solidFill>
              <a:effectLst>
                <a:outerShdw blurRad="50800" dist="50800" dir="5400000" algn="ctr" rotWithShape="0">
                  <a:schemeClr val="tx1"/>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88914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6903" y="1809750"/>
            <a:ext cx="8763000" cy="2862322"/>
          </a:xfrm>
          <a:prstGeom prst="rect">
            <a:avLst/>
          </a:prstGeom>
        </p:spPr>
        <p:txBody>
          <a:bodyPr wrap="square">
            <a:spAutoFit/>
          </a:bodyPr>
          <a:lstStyle/>
          <a:p>
            <a:r>
              <a:rPr lang="en-US" sz="3600" b="1" dirty="0" smtClean="0">
                <a:solidFill>
                  <a:schemeClr val="bg1"/>
                </a:solidFill>
                <a:effectLst>
                  <a:outerShdw blurRad="50800" dist="50800" dir="5400000" algn="ctr" rotWithShape="0">
                    <a:schemeClr val="tx1"/>
                  </a:outerShdw>
                </a:effectLst>
                <a:latin typeface="A little sunshine" panose="02000603000000000000" pitchFamily="2" charset="0"/>
                <a:ea typeface="A little sunshine" panose="02000603000000000000" pitchFamily="2" charset="0"/>
                <a:cs typeface="Verdana" panose="020B0604030504040204" pitchFamily="34" charset="0"/>
              </a:rPr>
              <a:t>Righteousness is</a:t>
            </a:r>
          </a:p>
          <a:p>
            <a:r>
              <a:rPr lang="en-US" sz="2400" b="1" dirty="0" smtClean="0">
                <a:solidFill>
                  <a:schemeClr val="bg1"/>
                </a:solidFill>
                <a:effectLst>
                  <a:outerShdw blurRad="50800" dist="50800" dir="5400000" algn="ctr" rotWithShape="0">
                    <a:schemeClr val="tx1"/>
                  </a:outerShdw>
                </a:effectLst>
              </a:rPr>
              <a:t>Being Right with God: A relationship</a:t>
            </a:r>
            <a:endParaRPr lang="en-US" sz="2000" b="1" dirty="0">
              <a:solidFill>
                <a:schemeClr val="bg1"/>
              </a:solidFill>
              <a:effectLst>
                <a:outerShdw blurRad="50800" dist="50800" dir="5400000" algn="ctr" rotWithShape="0">
                  <a:schemeClr val="tx1"/>
                </a:outerShdw>
              </a:effectLst>
              <a:latin typeface="A little sunshine" panose="02000603000000000000" pitchFamily="2" charset="0"/>
              <a:ea typeface="A little sunshine" panose="02000603000000000000" pitchFamily="2" charset="0"/>
            </a:endParaRPr>
          </a:p>
          <a:p>
            <a:endParaRPr lang="en-US" sz="2400" b="1" dirty="0" smtClean="0">
              <a:solidFill>
                <a:schemeClr val="bg1"/>
              </a:solidFill>
              <a:effectLst>
                <a:outerShdw blurRad="50800" dist="50800" dir="5400000" algn="ctr" rotWithShape="0">
                  <a:schemeClr val="tx1"/>
                </a:outerShdw>
              </a:effectLst>
            </a:endParaRPr>
          </a:p>
          <a:p>
            <a:r>
              <a:rPr lang="en-US" sz="2400" b="1" dirty="0">
                <a:solidFill>
                  <a:schemeClr val="bg1"/>
                </a:solidFill>
                <a:effectLst>
                  <a:outerShdw blurRad="50800" dist="50800" dir="5400000" algn="ctr" rotWithShape="0">
                    <a:schemeClr val="tx1"/>
                  </a:outerShdw>
                </a:effectLst>
              </a:rPr>
              <a:t>“The Good News shows how God makes people right with himself.” </a:t>
            </a:r>
            <a:r>
              <a:rPr lang="en-US" sz="2400" dirty="0">
                <a:solidFill>
                  <a:schemeClr val="bg1"/>
                </a:solidFill>
                <a:effectLst>
                  <a:outerShdw blurRad="50800" dist="50800" dir="5400000" algn="ctr" rotWithShape="0">
                    <a:schemeClr val="tx1"/>
                  </a:outerShdw>
                </a:effectLst>
              </a:rPr>
              <a:t>Romans 1:17 </a:t>
            </a:r>
            <a:r>
              <a:rPr lang="en-US" sz="2400" b="1" dirty="0">
                <a:solidFill>
                  <a:schemeClr val="bg1"/>
                </a:solidFill>
                <a:effectLst>
                  <a:outerShdw blurRad="50800" dist="50800" dir="5400000" algn="ctr" rotWithShape="0">
                    <a:schemeClr val="tx1"/>
                  </a:outerShdw>
                </a:effectLst>
              </a:rPr>
              <a:t/>
            </a:r>
            <a:br>
              <a:rPr lang="en-US" sz="2400" b="1" dirty="0">
                <a:solidFill>
                  <a:schemeClr val="bg1"/>
                </a:solidFill>
                <a:effectLst>
                  <a:outerShdw blurRad="50800" dist="50800" dir="5400000" algn="ctr" rotWithShape="0">
                    <a:schemeClr val="tx1"/>
                  </a:outerShdw>
                </a:effectLst>
              </a:rPr>
            </a:br>
            <a:endParaRPr lang="en-US" sz="2400" b="1" dirty="0">
              <a:solidFill>
                <a:schemeClr val="bg1"/>
              </a:solidFill>
              <a:effectLst>
                <a:outerShdw blurRad="50800" dist="50800" dir="5400000" algn="ctr" rotWithShape="0">
                  <a:schemeClr val="tx1"/>
                </a:outerShdw>
              </a:effectLst>
            </a:endParaRPr>
          </a:p>
          <a:p>
            <a:r>
              <a:rPr lang="en-US" sz="2400" b="1" baseline="30000" dirty="0">
                <a:solidFill>
                  <a:schemeClr val="bg1"/>
                </a:solidFill>
                <a:effectLst>
                  <a:outerShdw blurRad="50800" dist="50800" dir="5400000" algn="ctr" rotWithShape="0">
                    <a:schemeClr val="tx1"/>
                  </a:outerShdw>
                </a:effectLst>
              </a:rPr>
              <a:t> </a:t>
            </a:r>
            <a:endParaRPr lang="en-US" sz="2400" b="1" dirty="0">
              <a:solidFill>
                <a:schemeClr val="bg1"/>
              </a:solidFill>
              <a:effectLst>
                <a:outerShdw blurRad="50800" dist="50800" dir="5400000" algn="ctr" rotWithShape="0">
                  <a:schemeClr val="tx1"/>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381000" y="2343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61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6903" y="1809750"/>
            <a:ext cx="8763000" cy="3600986"/>
          </a:xfrm>
          <a:prstGeom prst="rect">
            <a:avLst/>
          </a:prstGeom>
        </p:spPr>
        <p:txBody>
          <a:bodyPr wrap="square">
            <a:spAutoFit/>
          </a:bodyPr>
          <a:lstStyle/>
          <a:p>
            <a:r>
              <a:rPr lang="en-US" sz="3600" b="1" dirty="0" smtClean="0">
                <a:solidFill>
                  <a:schemeClr val="bg1"/>
                </a:solidFill>
                <a:effectLst>
                  <a:outerShdw blurRad="50800" dist="50800" dir="5400000" algn="ctr" rotWithShape="0">
                    <a:schemeClr val="tx1"/>
                  </a:outerShdw>
                </a:effectLst>
                <a:latin typeface="A little sunshine" panose="02000603000000000000" pitchFamily="2" charset="0"/>
                <a:ea typeface="A little sunshine" panose="02000603000000000000" pitchFamily="2" charset="0"/>
                <a:cs typeface="Verdana" panose="020B0604030504040204" pitchFamily="34" charset="0"/>
              </a:rPr>
              <a:t>Righteousness is</a:t>
            </a:r>
          </a:p>
          <a:p>
            <a:r>
              <a:rPr lang="en-US" sz="2400" b="1" dirty="0" smtClean="0">
                <a:solidFill>
                  <a:schemeClr val="bg1"/>
                </a:solidFill>
                <a:effectLst>
                  <a:outerShdw blurRad="50800" dist="50800" dir="5400000" algn="ctr" rotWithShape="0">
                    <a:schemeClr val="tx1"/>
                  </a:outerShdw>
                </a:effectLst>
              </a:rPr>
              <a:t>Being Right with God: A relationship</a:t>
            </a:r>
            <a:br>
              <a:rPr lang="en-US" sz="2400" b="1" dirty="0" smtClean="0">
                <a:solidFill>
                  <a:schemeClr val="bg1"/>
                </a:solidFill>
                <a:effectLst>
                  <a:outerShdw blurRad="50800" dist="50800" dir="5400000" algn="ctr" rotWithShape="0">
                    <a:schemeClr val="tx1"/>
                  </a:outerShdw>
                </a:effectLst>
              </a:rPr>
            </a:br>
            <a:r>
              <a:rPr lang="en-US" sz="2400" b="1" dirty="0" smtClean="0">
                <a:solidFill>
                  <a:schemeClr val="bg1"/>
                </a:solidFill>
                <a:effectLst>
                  <a:outerShdw blurRad="50800" dist="50800" dir="5400000" algn="ctr" rotWithShape="0">
                    <a:schemeClr val="tx1"/>
                  </a:outerShdw>
                </a:effectLst>
              </a:rPr>
              <a:t>Living As God Intends: A lifestyle</a:t>
            </a:r>
          </a:p>
          <a:p>
            <a:endParaRPr lang="en-US" sz="2400" b="1" dirty="0">
              <a:solidFill>
                <a:schemeClr val="bg1"/>
              </a:solidFill>
              <a:effectLst>
                <a:outerShdw blurRad="50800" dist="50800" dir="5400000" algn="ctr" rotWithShape="0">
                  <a:schemeClr val="tx1"/>
                </a:outerShdw>
              </a:effectLst>
              <a:latin typeface="A little sunshine" panose="02000603000000000000" pitchFamily="2" charset="0"/>
              <a:ea typeface="A little sunshine" panose="02000603000000000000" pitchFamily="2" charset="0"/>
            </a:endParaRPr>
          </a:p>
          <a:p>
            <a:r>
              <a:rPr lang="en-US" sz="2400" b="1" dirty="0">
                <a:solidFill>
                  <a:schemeClr val="bg1"/>
                </a:solidFill>
                <a:effectLst>
                  <a:outerShdw blurRad="50800" dist="50800" dir="5400000" algn="ctr" rotWithShape="0">
                    <a:schemeClr val="tx1"/>
                  </a:outerShdw>
                </a:effectLst>
                <a:ea typeface="A little sunshine" panose="02000603000000000000" pitchFamily="2" charset="0"/>
              </a:rPr>
              <a:t>“.  .  .  all who practice righteousness are God’s true children.”  </a:t>
            </a:r>
            <a:r>
              <a:rPr lang="en-US" sz="2400" b="1" dirty="0" smtClean="0">
                <a:solidFill>
                  <a:schemeClr val="bg1"/>
                </a:solidFill>
                <a:effectLst>
                  <a:outerShdw blurRad="50800" dist="50800" dir="5400000" algn="ctr" rotWithShape="0">
                    <a:schemeClr val="tx1"/>
                  </a:outerShdw>
                </a:effectLst>
                <a:ea typeface="A little sunshine" panose="02000603000000000000" pitchFamily="2" charset="0"/>
              </a:rPr>
              <a:t/>
            </a:r>
            <a:br>
              <a:rPr lang="en-US" sz="2400" b="1" dirty="0" smtClean="0">
                <a:solidFill>
                  <a:schemeClr val="bg1"/>
                </a:solidFill>
                <a:effectLst>
                  <a:outerShdw blurRad="50800" dist="50800" dir="5400000" algn="ctr" rotWithShape="0">
                    <a:schemeClr val="tx1"/>
                  </a:outerShdw>
                </a:effectLst>
                <a:ea typeface="A little sunshine" panose="02000603000000000000" pitchFamily="2" charset="0"/>
              </a:rPr>
            </a:br>
            <a:r>
              <a:rPr lang="en-US" sz="2400" dirty="0" smtClean="0">
                <a:solidFill>
                  <a:schemeClr val="bg1"/>
                </a:solidFill>
                <a:effectLst>
                  <a:outerShdw blurRad="50800" dist="50800" dir="5400000" algn="ctr" rotWithShape="0">
                    <a:schemeClr val="tx1"/>
                  </a:outerShdw>
                </a:effectLst>
                <a:ea typeface="A little sunshine" panose="02000603000000000000" pitchFamily="2" charset="0"/>
              </a:rPr>
              <a:t>1 </a:t>
            </a:r>
            <a:r>
              <a:rPr lang="en-US" sz="2400" dirty="0">
                <a:solidFill>
                  <a:schemeClr val="bg1"/>
                </a:solidFill>
                <a:effectLst>
                  <a:outerShdw blurRad="50800" dist="50800" dir="5400000" algn="ctr" rotWithShape="0">
                    <a:schemeClr val="tx1"/>
                  </a:outerShdw>
                </a:effectLst>
                <a:ea typeface="A little sunshine" panose="02000603000000000000" pitchFamily="2" charset="0"/>
              </a:rPr>
              <a:t>John 2:29 (</a:t>
            </a:r>
            <a:r>
              <a:rPr lang="en-US" sz="2400" dirty="0" smtClean="0">
                <a:solidFill>
                  <a:schemeClr val="bg1"/>
                </a:solidFill>
                <a:effectLst>
                  <a:outerShdw blurRad="50800" dist="50800" dir="5400000" algn="ctr" rotWithShape="0">
                    <a:schemeClr val="tx1"/>
                  </a:outerShdw>
                </a:effectLst>
                <a:ea typeface="A little sunshine" panose="02000603000000000000" pitchFamily="2" charset="0"/>
              </a:rPr>
              <a:t>Message) </a:t>
            </a:r>
            <a:endParaRPr lang="en-US" sz="2400" dirty="0">
              <a:solidFill>
                <a:schemeClr val="bg1"/>
              </a:solidFill>
              <a:effectLst>
                <a:outerShdw blurRad="50800" dist="50800" dir="5400000" algn="ctr" rotWithShape="0">
                  <a:schemeClr val="tx1"/>
                </a:outerShdw>
              </a:effectLst>
              <a:ea typeface="A little sunshine" panose="02000603000000000000" pitchFamily="2" charset="0"/>
            </a:endParaRPr>
          </a:p>
          <a:p>
            <a:r>
              <a:rPr lang="en-US" sz="2400" b="1" dirty="0" smtClean="0">
                <a:solidFill>
                  <a:schemeClr val="bg1"/>
                </a:solidFill>
                <a:effectLst>
                  <a:outerShdw blurRad="50800" dist="50800" dir="5400000" algn="ctr" rotWithShape="0">
                    <a:schemeClr val="tx1"/>
                  </a:outerShdw>
                </a:effectLst>
              </a:rPr>
              <a:t/>
            </a:r>
            <a:br>
              <a:rPr lang="en-US" sz="2400" b="1" dirty="0" smtClean="0">
                <a:solidFill>
                  <a:schemeClr val="bg1"/>
                </a:solidFill>
                <a:effectLst>
                  <a:outerShdw blurRad="50800" dist="50800" dir="5400000" algn="ctr" rotWithShape="0">
                    <a:schemeClr val="tx1"/>
                  </a:outerShdw>
                </a:effectLst>
              </a:rPr>
            </a:br>
            <a:endParaRPr lang="en-US" sz="2400" b="1" dirty="0" smtClean="0">
              <a:solidFill>
                <a:schemeClr val="bg1"/>
              </a:solidFill>
              <a:effectLst>
                <a:outerShdw blurRad="50800" dist="50800" dir="5400000" algn="ctr" rotWithShape="0">
                  <a:schemeClr val="tx1"/>
                </a:outerShdw>
              </a:effectLst>
            </a:endParaRPr>
          </a:p>
          <a:p>
            <a:r>
              <a:rPr lang="en-US" sz="2400" b="1" baseline="30000" dirty="0">
                <a:solidFill>
                  <a:schemeClr val="bg1"/>
                </a:solidFill>
                <a:effectLst>
                  <a:outerShdw blurRad="50800" dist="50800" dir="5400000" algn="ctr" rotWithShape="0">
                    <a:schemeClr val="tx1"/>
                  </a:outerShdw>
                </a:effectLst>
              </a:rPr>
              <a:t> </a:t>
            </a:r>
            <a:endParaRPr lang="en-US" sz="2400" b="1" dirty="0">
              <a:solidFill>
                <a:schemeClr val="bg1"/>
              </a:solidFill>
              <a:effectLst>
                <a:outerShdw blurRad="50800" dist="50800" dir="5400000" algn="ctr" rotWithShape="0">
                  <a:schemeClr val="tx1"/>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381000" y="2343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177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38348" y="1504950"/>
            <a:ext cx="7672251" cy="1384995"/>
          </a:xfrm>
          <a:prstGeom prst="rect">
            <a:avLst/>
          </a:prstGeom>
        </p:spPr>
        <p:txBody>
          <a:bodyPr wrap="square">
            <a:spAutoFit/>
          </a:bodyPr>
          <a:lstStyle/>
          <a:p>
            <a:r>
              <a:rPr lang="en-US" sz="2800" dirty="0" smtClean="0">
                <a:solidFill>
                  <a:schemeClr val="bg1"/>
                </a:solidFill>
                <a:effectLst>
                  <a:outerShdw dist="50800" dir="5400000" algn="ctr" rotWithShape="0">
                    <a:srgbClr val="000000">
                      <a:alpha val="84000"/>
                    </a:srgbClr>
                  </a:outerShdw>
                </a:effectLst>
                <a:latin typeface="A little sunshine" panose="02000603000000000000" pitchFamily="2" charset="0"/>
                <a:ea typeface="A little sunshine" panose="02000603000000000000" pitchFamily="2" charset="0"/>
                <a:cs typeface="Verdana" panose="020B0604030504040204" pitchFamily="34" charset="0"/>
              </a:rPr>
              <a:t>Proverbs 12:28</a:t>
            </a:r>
            <a: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b="1" dirty="0">
                <a:solidFill>
                  <a:schemeClr val="bg1"/>
                </a:solidFill>
                <a:effectLst>
                  <a:outerShdw dist="50800" dir="5400000" algn="ctr" rotWithShape="0">
                    <a:srgbClr val="000000">
                      <a:alpha val="84000"/>
                    </a:srgbClr>
                  </a:outerShdw>
                </a:effectLst>
                <a:ea typeface="Verdana" panose="020B0604030504040204" pitchFamily="34" charset="0"/>
                <a:cs typeface="Verdana" panose="020B0604030504040204" pitchFamily="34" charset="0"/>
              </a:rPr>
              <a:t>“Righteousness is the road to life and path to immortality.” </a:t>
            </a:r>
            <a:endParaRPr lang="en-US" sz="2800" b="1" dirty="0">
              <a:solidFill>
                <a:schemeClr val="bg1"/>
              </a:solidFill>
              <a:effectLst>
                <a:outerShdw dist="50800" dir="5400000" algn="ctr" rotWithShape="0">
                  <a:srgbClr val="000000">
                    <a:alpha val="84000"/>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7" name="Straight Connector 6"/>
          <p:cNvCxnSpPr/>
          <p:nvPr/>
        </p:nvCxnSpPr>
        <p:spPr>
          <a:xfrm>
            <a:off x="990600" y="1962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792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16429" y="1504950"/>
            <a:ext cx="7391400" cy="1446550"/>
          </a:xfrm>
          <a:prstGeom prst="rect">
            <a:avLst/>
          </a:prstGeom>
        </p:spPr>
        <p:txBody>
          <a:bodyPr wrap="square">
            <a:spAutoFit/>
          </a:bodyPr>
          <a:lstStyle/>
          <a:p>
            <a:r>
              <a:rPr lang="en-US" sz="60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A Relationship</a:t>
            </a:r>
            <a:r>
              <a:rPr lang="en-US" sz="44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t/>
            </a:r>
            <a:br>
              <a:rPr lang="en-US" sz="4400" dirty="0" smtClean="0">
                <a:solidFill>
                  <a:schemeClr val="bg1"/>
                </a:solidFill>
                <a:effectLst>
                  <a:outerShdw blurRad="38100" dist="38100" dir="2700000" algn="tl">
                    <a:srgbClr val="000000"/>
                  </a:outerShdw>
                </a:effectLst>
                <a:latin typeface="A little sunshine" panose="02000603000000000000" pitchFamily="2" charset="0"/>
                <a:ea typeface="A little sunshine" panose="02000603000000000000" pitchFamily="2" charset="0"/>
                <a:cs typeface="Verdana" panose="020B0604030504040204" pitchFamily="34" charset="0"/>
              </a:rPr>
            </a:br>
            <a:r>
              <a:rPr lang="en-US" sz="2800" b="1" dirty="0" smtClean="0">
                <a:solidFill>
                  <a:schemeClr val="bg1"/>
                </a:solidFill>
                <a:effectLst>
                  <a:outerShdw blurRad="38100" dist="38100" dir="2700000" algn="tl">
                    <a:srgbClr val="000000"/>
                  </a:outerShdw>
                </a:effectLst>
                <a:ea typeface="Verdana" panose="020B0604030504040204" pitchFamily="34" charset="0"/>
                <a:cs typeface="Verdana" panose="020B0604030504040204" pitchFamily="34" charset="0"/>
              </a:rPr>
              <a:t>God’s plan to make us righteous</a:t>
            </a:r>
            <a:endParaRPr lang="en-US" sz="28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a:off x="914400" y="2343150"/>
            <a:ext cx="67056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376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22190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3725</TotalTime>
  <Words>538</Words>
  <Application>Microsoft Macintosh PowerPoint</Application>
  <PresentationFormat>On-screen Show (16:9)</PresentationFormat>
  <Paragraphs>65</Paragraphs>
  <Slides>36</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 little sunshine</vt:lpstr>
      <vt:lpstr>Arial</vt:lpstr>
      <vt:lpstr>Brush Script MT</vt:lpstr>
      <vt:lpstr>Calibri</vt:lpstr>
      <vt:lpstr>David</vt:lpstr>
      <vt:lpstr>Edwardian Script ITC</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jim.smith</dc:creator>
  <cp:lastModifiedBy>Matthew Shool</cp:lastModifiedBy>
  <cp:revision>42</cp:revision>
  <dcterms:created xsi:type="dcterms:W3CDTF">2017-09-18T20:46:43Z</dcterms:created>
  <dcterms:modified xsi:type="dcterms:W3CDTF">2017-10-12T20:08:19Z</dcterms:modified>
</cp:coreProperties>
</file>