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8" r:id="rId4"/>
    <p:sldId id="280" r:id="rId5"/>
    <p:sldId id="300" r:id="rId6"/>
    <p:sldId id="314" r:id="rId7"/>
    <p:sldId id="257" r:id="rId8"/>
    <p:sldId id="315" r:id="rId9"/>
    <p:sldId id="317" r:id="rId10"/>
    <p:sldId id="316" r:id="rId11"/>
    <p:sldId id="283" r:id="rId12"/>
    <p:sldId id="256" r:id="rId13"/>
    <p:sldId id="301" r:id="rId14"/>
    <p:sldId id="318" r:id="rId15"/>
    <p:sldId id="302" r:id="rId16"/>
    <p:sldId id="303" r:id="rId17"/>
    <p:sldId id="319" r:id="rId18"/>
    <p:sldId id="261" r:id="rId19"/>
    <p:sldId id="310" r:id="rId20"/>
    <p:sldId id="320" r:id="rId21"/>
    <p:sldId id="321" r:id="rId22"/>
    <p:sldId id="322" r:id="rId23"/>
    <p:sldId id="279"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59306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392063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2458109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58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35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97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61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02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549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89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55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4089519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4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565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483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782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404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80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609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50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158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73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80AF3-BA1D-485B-87A8-4543C420DEC5}" type="datetimeFigureOut">
              <a:rPr lang="en-US" smtClean="0"/>
              <a:t>12/31/17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2742012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843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62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713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26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80AF3-BA1D-485B-87A8-4543C420DEC5}" type="datetimeFigureOut">
              <a:rPr lang="en-US" smtClean="0"/>
              <a:t>12/31/17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258202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80AF3-BA1D-485B-87A8-4543C420DEC5}" type="datetimeFigureOut">
              <a:rPr lang="en-US" smtClean="0"/>
              <a:t>12/31/17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421022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80AF3-BA1D-485B-87A8-4543C420DEC5}" type="datetimeFigureOut">
              <a:rPr lang="en-US" smtClean="0"/>
              <a:t>12/31/17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354590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0AF3-BA1D-485B-87A8-4543C420DEC5}" type="datetimeFigureOut">
              <a:rPr lang="en-US" smtClean="0"/>
              <a:t>12/31/17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354402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t>12/31/17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19922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t>12/31/17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5007244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580AF3-BA1D-485B-87A8-4543C420DEC5}" type="datetimeFigureOut">
              <a:rPr lang="en-US" smtClean="0"/>
              <a:t>12/31/17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FF2EA0-5406-4446-949E-B5FD4CFFFDF4}" type="slidenum">
              <a:rPr lang="en-US" smtClean="0"/>
              <a:t>‹#›</a:t>
            </a:fld>
            <a:endParaRPr lang="en-US"/>
          </a:p>
        </p:txBody>
      </p:sp>
    </p:spTree>
    <p:extLst>
      <p:ext uri="{BB962C8B-B14F-4D97-AF65-F5344CB8AC3E}">
        <p14:creationId xmlns:p14="http://schemas.microsoft.com/office/powerpoint/2010/main" val="141126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07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580AF3-BA1D-485B-87A8-4543C420DEC5}" type="datetimeFigureOut">
              <a:rPr lang="en-US" smtClean="0">
                <a:solidFill>
                  <a:prstClr val="black">
                    <a:tint val="75000"/>
                  </a:prstClr>
                </a:solidFill>
              </a:rPr>
              <a:pPr/>
              <a:t>12/31/17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692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72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724150"/>
            <a:ext cx="9067800" cy="5334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81100" y="2010311"/>
            <a:ext cx="6984642" cy="1323439"/>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Trajan Pro" pitchFamily="18" charset="0"/>
              </a:rPr>
              <a:t>We Need Protection</a:t>
            </a:r>
            <a:endParaRPr lang="en-US" sz="4000" dirty="0">
              <a:solidFill>
                <a:schemeClr val="bg1"/>
              </a:solidFill>
              <a:effectLst>
                <a:outerShdw blurRad="38100" dist="38100" dir="2700000" algn="tl">
                  <a:srgbClr val="000000">
                    <a:alpha val="43137"/>
                  </a:srgbClr>
                </a:outerShdw>
              </a:effectLst>
              <a:latin typeface="Trajan Pro" pitchFamily="18" charset="0"/>
            </a:endParaRPr>
          </a:p>
          <a:p>
            <a:pPr algn="ctr"/>
            <a:endParaRPr lang="en-US" sz="40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1</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1042114" y="2779514"/>
            <a:ext cx="7612487" cy="2154436"/>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“When John’s two disciples heard this, they followed Jesus</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t>
            </a: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John 1:37</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
        <p:nvSpPr>
          <p:cNvPr id="6" name="TextBox 5"/>
          <p:cNvSpPr txBox="1"/>
          <p:nvPr/>
        </p:nvSpPr>
        <p:spPr>
          <a:xfrm>
            <a:off x="1219200" y="1657350"/>
            <a:ext cx="6984642" cy="954107"/>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Trajan Pro" pitchFamily="18" charset="0"/>
              </a:rPr>
              <a:t>Follow the Messiah Because</a:t>
            </a:r>
            <a:endParaRPr lang="en-US" sz="2800" dirty="0">
              <a:solidFill>
                <a:schemeClr val="bg1"/>
              </a:solidFill>
              <a:effectLst>
                <a:outerShdw blurRad="38100" dist="38100" dir="2700000" algn="tl">
                  <a:srgbClr val="000000">
                    <a:alpha val="43137"/>
                  </a:srgbClr>
                </a:outerShdw>
              </a:effectLst>
              <a:latin typeface="Trajan Pro" pitchFamily="18" charset="0"/>
            </a:endParaRPr>
          </a:p>
          <a:p>
            <a:pPr algn="ctr"/>
            <a:endParaRPr lang="en-US" sz="2800" dirty="0">
              <a:solidFill>
                <a:schemeClr val="bg1"/>
              </a:solidFill>
              <a:latin typeface="Trajan Pro" pitchFamily="18" charset="0"/>
            </a:endParaRPr>
          </a:p>
        </p:txBody>
      </p:sp>
    </p:spTree>
    <p:extLst>
      <p:ext uri="{BB962C8B-B14F-4D97-AF65-F5344CB8AC3E}">
        <p14:creationId xmlns:p14="http://schemas.microsoft.com/office/powerpoint/2010/main" val="13013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36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724150"/>
            <a:ext cx="9067800" cy="1132582"/>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81100" y="2010311"/>
            <a:ext cx="6984642" cy="1323439"/>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Trajan Pro" pitchFamily="18" charset="0"/>
              </a:rPr>
              <a:t>To See Clearly</a:t>
            </a:r>
            <a:endParaRPr lang="en-US" sz="4000" dirty="0">
              <a:solidFill>
                <a:schemeClr val="bg1"/>
              </a:solidFill>
              <a:effectLst>
                <a:outerShdw blurRad="38100" dist="38100" dir="2700000" algn="tl">
                  <a:srgbClr val="000000">
                    <a:alpha val="43137"/>
                  </a:srgbClr>
                </a:outerShdw>
              </a:effectLst>
              <a:latin typeface="Trajan Pro" pitchFamily="18" charset="0"/>
            </a:endParaRPr>
          </a:p>
          <a:p>
            <a:pPr algn="ctr"/>
            <a:endParaRPr lang="en-US" sz="40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2</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1042114" y="2779514"/>
            <a:ext cx="7612487" cy="2154436"/>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Jesus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looked around and saw them following. “What do you want?” he asked them</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They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replied, “Rabbi” (which means “Teacher”), “where are you staying</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Come and see,” he said. </a:t>
            </a: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John 1:38</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
        <p:nvSpPr>
          <p:cNvPr id="6" name="TextBox 5"/>
          <p:cNvSpPr txBox="1"/>
          <p:nvPr/>
        </p:nvSpPr>
        <p:spPr>
          <a:xfrm>
            <a:off x="1219200" y="1657350"/>
            <a:ext cx="698464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Trajan Pro" pitchFamily="18" charset="0"/>
              </a:rPr>
              <a:t>Listen to the Messiah</a:t>
            </a:r>
            <a:endParaRPr lang="en-US" sz="2800" dirty="0">
              <a:solidFill>
                <a:schemeClr val="bg1"/>
              </a:solidFill>
              <a:latin typeface="Trajan Pro" pitchFamily="18" charset="0"/>
            </a:endParaRPr>
          </a:p>
        </p:txBody>
      </p:sp>
    </p:spTree>
    <p:extLst>
      <p:ext uri="{BB962C8B-B14F-4D97-AF65-F5344CB8AC3E}">
        <p14:creationId xmlns:p14="http://schemas.microsoft.com/office/powerpoint/2010/main" val="191949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84" y="971550"/>
            <a:ext cx="9067800" cy="2362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TextBox 3"/>
          <p:cNvSpPr txBox="1"/>
          <p:nvPr/>
        </p:nvSpPr>
        <p:spPr>
          <a:xfrm>
            <a:off x="335923" y="1047750"/>
            <a:ext cx="8434589" cy="338554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bg1"/>
                </a:solidFill>
                <a:effectLst>
                  <a:outerShdw blurRad="12700" dist="38100" dir="2700000" algn="tl">
                    <a:srgbClr val="000000"/>
                  </a:outerShdw>
                </a:effectLst>
                <a:latin typeface="Trebuchet MS" panose="020B0603020202020204" pitchFamily="34" charset="0"/>
              </a:rPr>
              <a:t>Nicodemus: </a:t>
            </a:r>
            <a:r>
              <a:rPr lang="en-US" sz="2000" dirty="0">
                <a:solidFill>
                  <a:schemeClr val="bg1"/>
                </a:solidFill>
                <a:effectLst>
                  <a:outerShdw blurRad="12700" dist="38100" dir="2700000" algn="tl">
                    <a:srgbClr val="000000"/>
                  </a:outerShdw>
                </a:effectLst>
                <a:latin typeface="Trebuchet MS" panose="020B0603020202020204" pitchFamily="34" charset="0"/>
              </a:rPr>
              <a:t>physical </a:t>
            </a:r>
            <a:r>
              <a:rPr lang="en-US" sz="2000" dirty="0" smtClean="0">
                <a:solidFill>
                  <a:schemeClr val="bg1"/>
                </a:solidFill>
                <a:effectLst>
                  <a:outerShdw blurRad="12700" dist="38100" dir="2700000" algn="tl">
                    <a:srgbClr val="000000"/>
                  </a:outerShdw>
                </a:effectLst>
                <a:latin typeface="Trebuchet MS" panose="020B0603020202020204" pitchFamily="34" charset="0"/>
              </a:rPr>
              <a:t>birth / spiritual </a:t>
            </a:r>
            <a:r>
              <a:rPr lang="en-US" sz="2000" dirty="0">
                <a:solidFill>
                  <a:schemeClr val="bg1"/>
                </a:solidFill>
                <a:effectLst>
                  <a:outerShdw blurRad="12700" dist="38100" dir="2700000" algn="tl">
                    <a:srgbClr val="000000"/>
                  </a:outerShdw>
                </a:effectLst>
                <a:latin typeface="Trebuchet MS" panose="020B0603020202020204" pitchFamily="34" charset="0"/>
              </a:rPr>
              <a:t>birth (John 3:3–8</a:t>
            </a:r>
            <a:r>
              <a:rPr lang="en-US" sz="2000" dirty="0" smtClean="0">
                <a:solidFill>
                  <a:schemeClr val="bg1"/>
                </a:solidFill>
                <a:effectLst>
                  <a:outerShdw blurRad="12700" dist="38100" dir="2700000" algn="tl">
                    <a:srgbClr val="000000"/>
                  </a:outerShdw>
                </a:effectLst>
                <a:latin typeface="Trebuchet MS" panose="020B0603020202020204" pitchFamily="34" charset="0"/>
              </a:rPr>
              <a:t>)</a:t>
            </a:r>
          </a:p>
          <a:p>
            <a:pPr marL="342900" indent="-342900">
              <a:buFont typeface="Arial" panose="020B0604020202020204" pitchFamily="34" charset="0"/>
              <a:buChar char="•"/>
            </a:pPr>
            <a:endParaRPr lang="en-US" sz="2000" dirty="0">
              <a:solidFill>
                <a:schemeClr val="bg1"/>
              </a:solidFill>
              <a:effectLst>
                <a:outerShdw blurRad="12700" dist="38100" dir="2700000" algn="tl">
                  <a:srgbClr val="000000"/>
                </a:outerShdw>
              </a:effectLst>
              <a:latin typeface="Trebuchet MS" panose="020B0603020202020204" pitchFamily="34" charset="0"/>
            </a:endParaRPr>
          </a:p>
          <a:p>
            <a:pPr marL="342900" indent="-342900">
              <a:buFont typeface="Arial" panose="020B0604020202020204" pitchFamily="34" charset="0"/>
              <a:buChar char="•"/>
            </a:pPr>
            <a:r>
              <a:rPr lang="en-US" sz="2000" dirty="0" smtClean="0">
                <a:solidFill>
                  <a:schemeClr val="bg1"/>
                </a:solidFill>
                <a:effectLst>
                  <a:outerShdw blurRad="12700" dist="38100" dir="2700000" algn="tl">
                    <a:srgbClr val="000000"/>
                  </a:outerShdw>
                </a:effectLst>
                <a:latin typeface="Trebuchet MS" panose="020B0603020202020204" pitchFamily="34" charset="0"/>
              </a:rPr>
              <a:t> Woman </a:t>
            </a:r>
            <a:r>
              <a:rPr lang="en-US" sz="2000" dirty="0">
                <a:solidFill>
                  <a:schemeClr val="bg1"/>
                </a:solidFill>
                <a:effectLst>
                  <a:outerShdw blurRad="12700" dist="38100" dir="2700000" algn="tl">
                    <a:srgbClr val="000000"/>
                  </a:outerShdw>
                </a:effectLst>
                <a:latin typeface="Trebuchet MS" panose="020B0603020202020204" pitchFamily="34" charset="0"/>
              </a:rPr>
              <a:t>at the </a:t>
            </a:r>
            <a:r>
              <a:rPr lang="en-US" sz="2000" dirty="0" smtClean="0">
                <a:solidFill>
                  <a:schemeClr val="bg1"/>
                </a:solidFill>
                <a:effectLst>
                  <a:outerShdw blurRad="12700" dist="38100" dir="2700000" algn="tl">
                    <a:srgbClr val="000000"/>
                  </a:outerShdw>
                </a:effectLst>
                <a:latin typeface="Trebuchet MS" panose="020B0603020202020204" pitchFamily="34" charset="0"/>
              </a:rPr>
              <a:t>well: </a:t>
            </a:r>
            <a:r>
              <a:rPr lang="en-US" sz="2000" dirty="0">
                <a:solidFill>
                  <a:schemeClr val="bg1"/>
                </a:solidFill>
                <a:effectLst>
                  <a:outerShdw blurRad="12700" dist="38100" dir="2700000" algn="tl">
                    <a:srgbClr val="000000"/>
                  </a:outerShdw>
                </a:effectLst>
                <a:latin typeface="Trebuchet MS" panose="020B0603020202020204" pitchFamily="34" charset="0"/>
              </a:rPr>
              <a:t>physical </a:t>
            </a:r>
            <a:r>
              <a:rPr lang="en-US" sz="2000" dirty="0" smtClean="0">
                <a:solidFill>
                  <a:schemeClr val="bg1"/>
                </a:solidFill>
                <a:effectLst>
                  <a:outerShdw blurRad="12700" dist="38100" dir="2700000" algn="tl">
                    <a:srgbClr val="000000"/>
                  </a:outerShdw>
                </a:effectLst>
                <a:latin typeface="Trebuchet MS" panose="020B0603020202020204" pitchFamily="34" charset="0"/>
              </a:rPr>
              <a:t>water / </a:t>
            </a:r>
            <a:r>
              <a:rPr lang="en-US" sz="2000" dirty="0">
                <a:solidFill>
                  <a:schemeClr val="bg1"/>
                </a:solidFill>
                <a:effectLst>
                  <a:outerShdw blurRad="12700" dist="38100" dir="2700000" algn="tl">
                    <a:srgbClr val="000000"/>
                  </a:outerShdw>
                </a:effectLst>
                <a:latin typeface="Trebuchet MS" panose="020B0603020202020204" pitchFamily="34" charset="0"/>
              </a:rPr>
              <a:t>spiritual water (John 4:7–14</a:t>
            </a:r>
            <a:r>
              <a:rPr lang="en-US" sz="2000" dirty="0" smtClean="0">
                <a:solidFill>
                  <a:schemeClr val="bg1"/>
                </a:solidFill>
                <a:effectLst>
                  <a:outerShdw blurRad="12700" dist="38100" dir="2700000" algn="tl">
                    <a:srgbClr val="000000"/>
                  </a:outerShdw>
                </a:effectLst>
                <a:latin typeface="Trebuchet MS" panose="020B0603020202020204" pitchFamily="34" charset="0"/>
              </a:rPr>
              <a:t>)</a:t>
            </a:r>
          </a:p>
          <a:p>
            <a:endParaRPr lang="en-US" sz="2000" dirty="0">
              <a:solidFill>
                <a:schemeClr val="bg1"/>
              </a:solidFill>
              <a:effectLst>
                <a:outerShdw blurRad="12700" dist="38100" dir="2700000" algn="tl">
                  <a:srgbClr val="000000"/>
                </a:outerShdw>
              </a:effectLst>
              <a:latin typeface="Trebuchet MS" panose="020B0603020202020204" pitchFamily="34" charset="0"/>
            </a:endParaRPr>
          </a:p>
          <a:p>
            <a:pPr marL="342900" indent="-342900">
              <a:buFont typeface="Arial" panose="020B0604020202020204" pitchFamily="34" charset="0"/>
              <a:buChar char="•"/>
            </a:pPr>
            <a:r>
              <a:rPr lang="en-US" sz="2000" dirty="0" smtClean="0">
                <a:solidFill>
                  <a:schemeClr val="bg1"/>
                </a:solidFill>
                <a:effectLst>
                  <a:outerShdw blurRad="12700" dist="38100" dir="2700000" algn="tl">
                    <a:srgbClr val="000000"/>
                  </a:outerShdw>
                </a:effectLst>
                <a:latin typeface="Trebuchet MS" panose="020B0603020202020204" pitchFamily="34" charset="0"/>
              </a:rPr>
              <a:t> Crowds:  </a:t>
            </a:r>
            <a:r>
              <a:rPr lang="en-US" sz="2000" dirty="0">
                <a:solidFill>
                  <a:schemeClr val="bg1"/>
                </a:solidFill>
                <a:effectLst>
                  <a:outerShdw blurRad="12700" dist="38100" dir="2700000" algn="tl">
                    <a:srgbClr val="000000"/>
                  </a:outerShdw>
                </a:effectLst>
                <a:latin typeface="Trebuchet MS" panose="020B0603020202020204" pitchFamily="34" charset="0"/>
              </a:rPr>
              <a:t>physical </a:t>
            </a:r>
            <a:r>
              <a:rPr lang="en-US" sz="2000" dirty="0" smtClean="0">
                <a:solidFill>
                  <a:schemeClr val="bg1"/>
                </a:solidFill>
                <a:effectLst>
                  <a:outerShdw blurRad="12700" dist="38100" dir="2700000" algn="tl">
                    <a:srgbClr val="000000"/>
                  </a:outerShdw>
                </a:effectLst>
                <a:latin typeface="Trebuchet MS" panose="020B0603020202020204" pitchFamily="34" charset="0"/>
              </a:rPr>
              <a:t>bread / </a:t>
            </a:r>
            <a:r>
              <a:rPr lang="en-US" sz="2000" dirty="0">
                <a:solidFill>
                  <a:schemeClr val="bg1"/>
                </a:solidFill>
                <a:effectLst>
                  <a:outerShdw blurRad="12700" dist="38100" dir="2700000" algn="tl">
                    <a:srgbClr val="000000"/>
                  </a:outerShdw>
                </a:effectLst>
                <a:latin typeface="Trebuchet MS" panose="020B0603020202020204" pitchFamily="34" charset="0"/>
              </a:rPr>
              <a:t>living bread (John 6:30–51</a:t>
            </a:r>
            <a:r>
              <a:rPr lang="en-US" sz="2000" dirty="0" smtClean="0">
                <a:solidFill>
                  <a:schemeClr val="bg1"/>
                </a:solidFill>
                <a:effectLst>
                  <a:outerShdw blurRad="12700" dist="38100" dir="2700000" algn="tl">
                    <a:srgbClr val="000000"/>
                  </a:outerShdw>
                </a:effectLst>
                <a:latin typeface="Trebuchet MS" panose="020B0603020202020204" pitchFamily="34" charset="0"/>
              </a:rPr>
              <a:t>)</a:t>
            </a:r>
          </a:p>
          <a:p>
            <a:endParaRPr lang="en-US" sz="2000" dirty="0">
              <a:solidFill>
                <a:schemeClr val="bg1"/>
              </a:solidFill>
              <a:effectLst>
                <a:outerShdw blurRad="12700" dist="38100" dir="2700000" algn="tl">
                  <a:srgbClr val="000000"/>
                </a:outerShdw>
              </a:effectLst>
              <a:latin typeface="Trebuchet MS" panose="020B0603020202020204" pitchFamily="34" charset="0"/>
            </a:endParaRPr>
          </a:p>
          <a:p>
            <a:pPr marL="342900" indent="-342900">
              <a:buFont typeface="Arial" panose="020B0604020202020204" pitchFamily="34" charset="0"/>
              <a:buChar char="•"/>
            </a:pPr>
            <a:r>
              <a:rPr lang="en-US" sz="2000" dirty="0" smtClean="0">
                <a:solidFill>
                  <a:schemeClr val="bg1"/>
                </a:solidFill>
                <a:effectLst>
                  <a:outerShdw blurRad="12700" dist="38100" dir="2700000" algn="tl">
                    <a:srgbClr val="000000"/>
                  </a:outerShdw>
                </a:effectLst>
                <a:latin typeface="Trebuchet MS" panose="020B0603020202020204" pitchFamily="34" charset="0"/>
              </a:rPr>
              <a:t> Blind man: physical </a:t>
            </a:r>
            <a:r>
              <a:rPr lang="en-US" sz="2000" dirty="0">
                <a:solidFill>
                  <a:schemeClr val="bg1"/>
                </a:solidFill>
                <a:effectLst>
                  <a:outerShdw blurRad="12700" dist="38100" dir="2700000" algn="tl">
                    <a:srgbClr val="000000"/>
                  </a:outerShdw>
                </a:effectLst>
                <a:latin typeface="Trebuchet MS" panose="020B0603020202020204" pitchFamily="34" charset="0"/>
              </a:rPr>
              <a:t>sight </a:t>
            </a:r>
            <a:r>
              <a:rPr lang="en-US" sz="2000" dirty="0" smtClean="0">
                <a:solidFill>
                  <a:schemeClr val="bg1"/>
                </a:solidFill>
                <a:effectLst>
                  <a:outerShdw blurRad="12700" dist="38100" dir="2700000" algn="tl">
                    <a:srgbClr val="000000"/>
                  </a:outerShdw>
                </a:effectLst>
                <a:latin typeface="Trebuchet MS" panose="020B0603020202020204" pitchFamily="34" charset="0"/>
              </a:rPr>
              <a:t>/ spiritual </a:t>
            </a:r>
            <a:r>
              <a:rPr lang="en-US" sz="2000" dirty="0">
                <a:solidFill>
                  <a:schemeClr val="bg1"/>
                </a:solidFill>
                <a:effectLst>
                  <a:outerShdw blurRad="12700" dist="38100" dir="2700000" algn="tl">
                    <a:srgbClr val="000000"/>
                  </a:outerShdw>
                </a:effectLst>
                <a:latin typeface="Trebuchet MS" panose="020B0603020202020204" pitchFamily="34" charset="0"/>
              </a:rPr>
              <a:t>sight. </a:t>
            </a:r>
            <a:r>
              <a:rPr lang="en-US" sz="2000" dirty="0" smtClean="0">
                <a:solidFill>
                  <a:schemeClr val="bg1"/>
                </a:solidFill>
                <a:effectLst>
                  <a:outerShdw blurRad="12700" dist="38100" dir="2700000" algn="tl">
                    <a:srgbClr val="000000"/>
                  </a:outerShdw>
                </a:effectLst>
                <a:latin typeface="Trebuchet MS" panose="020B0603020202020204" pitchFamily="34" charset="0"/>
              </a:rPr>
              <a:t>(John 9:39) </a:t>
            </a:r>
            <a:br>
              <a:rPr lang="en-US" sz="2000" dirty="0" smtClean="0">
                <a:solidFill>
                  <a:schemeClr val="bg1"/>
                </a:solidFill>
                <a:effectLst>
                  <a:outerShdw blurRad="12700" dist="38100" dir="2700000" algn="tl">
                    <a:srgbClr val="000000"/>
                  </a:outerShdw>
                </a:effectLst>
                <a:latin typeface="Trebuchet MS" panose="020B0603020202020204" pitchFamily="34" charset="0"/>
              </a:rPr>
            </a:b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marL="285750" indent="-285750" algn="ctr">
              <a:buFont typeface="Arial" panose="020B0604020202020204" pitchFamily="34" charset="0"/>
              <a:buChar char="•"/>
            </a:pP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marL="285750" indent="-285750" algn="ctr">
              <a:buFont typeface="Arial" panose="020B0604020202020204" pitchFamily="34" charset="0"/>
              <a:buChar char="•"/>
            </a:pP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marL="285750" indent="-285750" algn="ctr">
              <a:buFont typeface="Arial" panose="020B0604020202020204" pitchFamily="34" charset="0"/>
              <a:buChar char="•"/>
            </a:pP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58742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3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876550"/>
            <a:ext cx="9067800" cy="7620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2010311"/>
            <a:ext cx="8229600" cy="1323439"/>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Trajan Pro" pitchFamily="18" charset="0"/>
              </a:rPr>
              <a:t>He Knows You Completely</a:t>
            </a:r>
            <a:endParaRPr lang="en-US" sz="4000" dirty="0">
              <a:solidFill>
                <a:schemeClr val="bg1"/>
              </a:solidFill>
              <a:effectLst>
                <a:outerShdw blurRad="38100" dist="38100" dir="2700000" algn="tl">
                  <a:srgbClr val="000000">
                    <a:alpha val="43137"/>
                  </a:srgbClr>
                </a:outerShdw>
              </a:effectLst>
              <a:latin typeface="Trajan Pro" pitchFamily="18" charset="0"/>
            </a:endParaRPr>
          </a:p>
          <a:p>
            <a:pPr algn="ctr"/>
            <a:endParaRPr lang="en-US" sz="40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3</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1042114" y="3028950"/>
            <a:ext cx="7612487" cy="1815882"/>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“How do you know about me?” Nathanael asked</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John 1:48</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
        <p:nvSpPr>
          <p:cNvPr id="6" name="TextBox 5"/>
          <p:cNvSpPr txBox="1"/>
          <p:nvPr/>
        </p:nvSpPr>
        <p:spPr>
          <a:xfrm>
            <a:off x="1219200" y="1657350"/>
            <a:ext cx="698464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Trajan Pro" pitchFamily="18" charset="0"/>
              </a:rPr>
              <a:t>Trust the Messiah Because</a:t>
            </a:r>
            <a:endParaRPr lang="en-US" sz="2800" dirty="0">
              <a:solidFill>
                <a:schemeClr val="bg1"/>
              </a:solidFill>
              <a:latin typeface="Trajan Pro" pitchFamily="18" charset="0"/>
            </a:endParaRPr>
          </a:p>
        </p:txBody>
      </p:sp>
    </p:spTree>
    <p:extLst>
      <p:ext uri="{BB962C8B-B14F-4D97-AF65-F5344CB8AC3E}">
        <p14:creationId xmlns:p14="http://schemas.microsoft.com/office/powerpoint/2010/main" val="275817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411" y="1809750"/>
            <a:ext cx="8434589" cy="9906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8411" y="1809750"/>
            <a:ext cx="8434589" cy="3262432"/>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And I will give to each one a white stone, and on the stone will be engraved a new name that no one understands except the one who receives it. </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Revelation 2:17</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215872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638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876550"/>
            <a:ext cx="9067800" cy="7620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2010311"/>
            <a:ext cx="8229600" cy="1446550"/>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Trajan Pro" pitchFamily="18" charset="0"/>
              </a:rPr>
              <a:t>Everywhere</a:t>
            </a:r>
            <a:endParaRPr lang="en-US" sz="4800" dirty="0">
              <a:solidFill>
                <a:schemeClr val="bg1"/>
              </a:solidFill>
              <a:effectLst>
                <a:outerShdw blurRad="38100" dist="38100" dir="2700000" algn="tl">
                  <a:srgbClr val="000000">
                    <a:alpha val="43137"/>
                  </a:srgbClr>
                </a:outerShdw>
              </a:effectLst>
              <a:latin typeface="Trajan Pro" pitchFamily="18" charset="0"/>
            </a:endParaRPr>
          </a:p>
          <a:p>
            <a:pPr algn="ctr"/>
            <a:endParaRPr lang="en-US" sz="40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4</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1042114" y="2952750"/>
            <a:ext cx="7612487" cy="1815882"/>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Andrew went to find his brother, Simon, and told him,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We have found the Messiah”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John 1:41</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
        <p:nvSpPr>
          <p:cNvPr id="6" name="TextBox 5"/>
          <p:cNvSpPr txBox="1"/>
          <p:nvPr/>
        </p:nvSpPr>
        <p:spPr>
          <a:xfrm>
            <a:off x="1219200" y="1657350"/>
            <a:ext cx="6984642"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Trajan Pro" pitchFamily="18" charset="0"/>
              </a:rPr>
              <a:t>Tell About the Messiah</a:t>
            </a:r>
            <a:endParaRPr lang="en-US" sz="2800" dirty="0">
              <a:solidFill>
                <a:schemeClr val="bg1"/>
              </a:solidFill>
              <a:latin typeface="Trajan Pro" pitchFamily="18" charset="0"/>
            </a:endParaRPr>
          </a:p>
        </p:txBody>
      </p:sp>
    </p:spTree>
    <p:extLst>
      <p:ext uri="{BB962C8B-B14F-4D97-AF65-F5344CB8AC3E}">
        <p14:creationId xmlns:p14="http://schemas.microsoft.com/office/powerpoint/2010/main" val="154080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504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4400550"/>
            <a:ext cx="9144000" cy="523220"/>
          </a:xfrm>
          <a:prstGeom prst="rect">
            <a:avLst/>
          </a:prstGeom>
          <a:noFill/>
        </p:spPr>
        <p:txBody>
          <a:bodyPr wrap="square" rtlCol="0">
            <a:spAutoFit/>
          </a:bodyPr>
          <a:lstStyle/>
          <a:p>
            <a:pPr algn="ctr"/>
            <a:r>
              <a:rPr lang="en-US" sz="2800" dirty="0" smtClean="0">
                <a:solidFill>
                  <a:schemeClr val="bg1"/>
                </a:solidFill>
                <a:latin typeface="Augustus" pitchFamily="2" charset="0"/>
              </a:rPr>
              <a:t>The Messiah</a:t>
            </a:r>
            <a:endParaRPr lang="en-US" sz="2800" dirty="0">
              <a:solidFill>
                <a:schemeClr val="bg1"/>
              </a:solidFill>
              <a:latin typeface="Augustus" pitchFamily="2" charset="0"/>
            </a:endParaRPr>
          </a:p>
        </p:txBody>
      </p:sp>
    </p:spTree>
    <p:extLst>
      <p:ext uri="{BB962C8B-B14F-4D97-AF65-F5344CB8AC3E}">
        <p14:creationId xmlns:p14="http://schemas.microsoft.com/office/powerpoint/2010/main" val="387589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65" y="2038350"/>
            <a:ext cx="9144000" cy="113802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8223" y="2048292"/>
            <a:ext cx="8382000" cy="2123658"/>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Wonderful Counselor, Mighty God, Everlasting Father, Prince of Peace,</a:t>
            </a:r>
            <a:b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Immanuel, Son of God, Son of Man, Holy One, Savior, Messiah, Teacher, Lamb of God, Lord of Lords, and King of Kings!  </a:t>
            </a: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p:txBody>
      </p:sp>
      <p:sp>
        <p:nvSpPr>
          <p:cNvPr id="2" name="TextBox 1"/>
          <p:cNvSpPr txBox="1"/>
          <p:nvPr/>
        </p:nvSpPr>
        <p:spPr>
          <a:xfrm>
            <a:off x="5791200" y="1276350"/>
            <a:ext cx="29718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rajan Pro" pitchFamily="18" charset="0"/>
              </a:rPr>
              <a:t>Jesus is…</a:t>
            </a:r>
            <a:endParaRPr lang="en-US" sz="3200" dirty="0">
              <a:solidFill>
                <a:schemeClr val="bg1"/>
              </a:solidFill>
              <a:effectLst>
                <a:outerShdw blurRad="38100" dist="38100" dir="2700000" algn="tl">
                  <a:srgbClr val="000000">
                    <a:alpha val="43137"/>
                  </a:srgbClr>
                </a:outerShdw>
              </a:effectLst>
              <a:latin typeface="Trajan Pro" pitchFamily="18" charset="0"/>
            </a:endParaRPr>
          </a:p>
          <a:p>
            <a:endParaRPr lang="en-US" sz="3200" dirty="0"/>
          </a:p>
        </p:txBody>
      </p:sp>
    </p:spTree>
    <p:extLst>
      <p:ext uri="{BB962C8B-B14F-4D97-AF65-F5344CB8AC3E}">
        <p14:creationId xmlns:p14="http://schemas.microsoft.com/office/powerpoint/2010/main" val="2886437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96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47750"/>
            <a:ext cx="9144000" cy="2133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123950"/>
            <a:ext cx="8382000" cy="3600986"/>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 The next day John saw Jesus coming toward him and said, “Look! The Lamb of God who takes away the sin of the world!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He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is the one I was talking about when I said, ‘A man is coming after me who is far greater than I am, for he existed long before me.’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I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did not recognize him as the Messiah, but I have been baptizing with water so that he might be revealed to Israel.”</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John 1:29-31</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371388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47750"/>
            <a:ext cx="9144000" cy="2133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1123950"/>
            <a:ext cx="8382000" cy="3600986"/>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Then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John testified, “I saw the Holy Spirit descending like a dove from heaven and resting upon him.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I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didn’t know he was the one, but when God sent me to baptize with water, he told me, ‘The one on whom you see the Spirit descend and rest is the one who will baptize with the Holy Spirit.’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I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saw this happen to Jesus, so I testify that he is the Chosen One of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God.”</a:t>
            </a: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John </a:t>
            </a:r>
            <a:r>
              <a:rPr lang="en-US" dirty="0" smtClean="0">
                <a:solidFill>
                  <a:schemeClr val="bg1"/>
                </a:solidFill>
                <a:effectLst>
                  <a:outerShdw blurRad="38100" dist="38100" dir="2700000" algn="tl">
                    <a:srgbClr val="000000">
                      <a:alpha val="43137"/>
                    </a:srgbClr>
                  </a:outerShdw>
                </a:effectLst>
                <a:latin typeface="Trajan Pro" pitchFamily="18" charset="0"/>
              </a:rPr>
              <a:t>1:32-34</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47942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9750"/>
            <a:ext cx="9144000" cy="762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3820" y="1962150"/>
            <a:ext cx="7235780" cy="830997"/>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rajan Pro" pitchFamily="18" charset="0"/>
              </a:rPr>
              <a:t>The Messiah – Anointed One</a:t>
            </a:r>
            <a:endParaRPr lang="en-US" sz="2400" dirty="0">
              <a:solidFill>
                <a:schemeClr val="bg1"/>
              </a:solidFill>
              <a:effectLst>
                <a:outerShdw blurRad="38100" dist="38100" dir="2700000" algn="tl">
                  <a:srgbClr val="000000">
                    <a:alpha val="43137"/>
                  </a:srgbClr>
                </a:outerShdw>
              </a:effectLst>
              <a:latin typeface="Trajan Pro" pitchFamily="18" charset="0"/>
            </a:endParaRPr>
          </a:p>
          <a:p>
            <a:pPr algn="ctr"/>
            <a:endParaRPr lang="en-US" sz="2400" dirty="0"/>
          </a:p>
        </p:txBody>
      </p:sp>
    </p:spTree>
    <p:extLst>
      <p:ext uri="{BB962C8B-B14F-4D97-AF65-F5344CB8AC3E}">
        <p14:creationId xmlns:p14="http://schemas.microsoft.com/office/powerpoint/2010/main" val="113631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9750"/>
            <a:ext cx="9144000" cy="1295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3820" y="1962150"/>
            <a:ext cx="7235780" cy="830997"/>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rajan Pro" pitchFamily="18" charset="0"/>
              </a:rPr>
              <a:t>The Messiah – Anointed Ones</a:t>
            </a:r>
            <a:endParaRPr lang="en-US" sz="2400" dirty="0">
              <a:solidFill>
                <a:schemeClr val="bg1"/>
              </a:solidFill>
              <a:effectLst>
                <a:outerShdw blurRad="38100" dist="38100" dir="2700000" algn="tl">
                  <a:srgbClr val="000000">
                    <a:alpha val="43137"/>
                  </a:srgbClr>
                </a:outerShdw>
              </a:effectLst>
              <a:latin typeface="Trajan Pro" pitchFamily="18" charset="0"/>
            </a:endParaRPr>
          </a:p>
          <a:p>
            <a:pPr algn="ctr"/>
            <a:endParaRPr lang="en-US" sz="2400" dirty="0"/>
          </a:p>
        </p:txBody>
      </p:sp>
      <p:sp>
        <p:nvSpPr>
          <p:cNvPr id="4" name="TextBox 3"/>
          <p:cNvSpPr txBox="1"/>
          <p:nvPr/>
        </p:nvSpPr>
        <p:spPr>
          <a:xfrm>
            <a:off x="802783" y="2377648"/>
            <a:ext cx="7696200" cy="400110"/>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Prophets, Priests, Kings</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69062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6413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9750"/>
            <a:ext cx="9144000" cy="1295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3820" y="1962150"/>
            <a:ext cx="7235780" cy="830997"/>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Trajan Pro" pitchFamily="18" charset="0"/>
              </a:rPr>
              <a:t>Jesus is the Messiah – The Anointed One</a:t>
            </a:r>
            <a:endParaRPr lang="en-US" sz="2400" dirty="0">
              <a:solidFill>
                <a:schemeClr val="bg1"/>
              </a:solidFill>
              <a:effectLst>
                <a:outerShdw blurRad="38100" dist="38100" dir="2700000" algn="tl">
                  <a:srgbClr val="000000">
                    <a:alpha val="43137"/>
                  </a:srgbClr>
                </a:outerShdw>
              </a:effectLst>
              <a:latin typeface="Trajan Pro" pitchFamily="18" charset="0"/>
            </a:endParaRPr>
          </a:p>
          <a:p>
            <a:pPr algn="ctr"/>
            <a:endParaRPr lang="en-US" sz="2400" dirty="0"/>
          </a:p>
        </p:txBody>
      </p:sp>
      <p:sp>
        <p:nvSpPr>
          <p:cNvPr id="4" name="TextBox 3"/>
          <p:cNvSpPr txBox="1"/>
          <p:nvPr/>
        </p:nvSpPr>
        <p:spPr>
          <a:xfrm>
            <a:off x="802783" y="2534781"/>
            <a:ext cx="7696200" cy="2246769"/>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 “You are a priest forever in the order of Melchizedek</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t>
            </a: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ajan Pro" pitchFamily="18" charset="0"/>
              </a:rPr>
              <a:t>Psalm 110:4</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351452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0800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441</Words>
  <Application>Microsoft Macintosh PowerPoint</Application>
  <PresentationFormat>On-screen Show (16:9)</PresentationFormat>
  <Paragraphs>81</Paragraphs>
  <Slides>21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Augustus</vt:lpstr>
      <vt:lpstr>Calibri</vt:lpstr>
      <vt:lpstr>Trajan Pro</vt:lpstr>
      <vt:lpstr>Trebuchet MS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32</cp:revision>
  <dcterms:created xsi:type="dcterms:W3CDTF">2017-11-20T23:52:54Z</dcterms:created>
  <dcterms:modified xsi:type="dcterms:W3CDTF">2017-12-31T16:06:42Z</dcterms:modified>
</cp:coreProperties>
</file>