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5"/>
  </p:notesMasterIdLst>
  <p:sldIdLst>
    <p:sldId id="269" r:id="rId4"/>
    <p:sldId id="414" r:id="rId5"/>
    <p:sldId id="418" r:id="rId6"/>
    <p:sldId id="477" r:id="rId7"/>
    <p:sldId id="476" r:id="rId8"/>
    <p:sldId id="480" r:id="rId9"/>
    <p:sldId id="330" r:id="rId10"/>
    <p:sldId id="368" r:id="rId11"/>
    <p:sldId id="457" r:id="rId12"/>
    <p:sldId id="478" r:id="rId13"/>
    <p:sldId id="479" r:id="rId14"/>
    <p:sldId id="349" r:id="rId15"/>
    <p:sldId id="459" r:id="rId16"/>
    <p:sldId id="482" r:id="rId17"/>
    <p:sldId id="465" r:id="rId18"/>
    <p:sldId id="481" r:id="rId19"/>
    <p:sldId id="448" r:id="rId20"/>
    <p:sldId id="487" r:id="rId21"/>
    <p:sldId id="484" r:id="rId22"/>
    <p:sldId id="378" r:id="rId23"/>
    <p:sldId id="402" r:id="rId24"/>
    <p:sldId id="483" r:id="rId25"/>
    <p:sldId id="485" r:id="rId26"/>
    <p:sldId id="475" r:id="rId27"/>
    <p:sldId id="486" r:id="rId28"/>
    <p:sldId id="411" r:id="rId29"/>
    <p:sldId id="488" r:id="rId30"/>
    <p:sldId id="489" r:id="rId31"/>
    <p:sldId id="490" r:id="rId32"/>
    <p:sldId id="408" r:id="rId33"/>
    <p:sldId id="469"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CC66"/>
    <a:srgbClr val="D9A40D"/>
    <a:srgbClr val="FFFFCC"/>
    <a:srgbClr val="FFCC99"/>
    <a:srgbClr val="996633"/>
    <a:srgbClr val="CC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varScale="1">
        <p:scale>
          <a:sx n="107" d="100"/>
          <a:sy n="107" d="100"/>
        </p:scale>
        <p:origin x="114" y="5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9D0D-D26C-4596-92C7-5FEF4580BD6C}" type="datetimeFigureOut">
              <a:rPr lang="en-US" smtClean="0"/>
              <a:t>8/3/2017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10E04-9020-4D96-B703-2D053106E7B0}" type="slidenum">
              <a:rPr lang="en-US" smtClean="0"/>
              <a:t>‹#›</a:t>
            </a:fld>
            <a:endParaRPr lang="en-US"/>
          </a:p>
        </p:txBody>
      </p:sp>
    </p:spTree>
    <p:extLst>
      <p:ext uri="{BB962C8B-B14F-4D97-AF65-F5344CB8AC3E}">
        <p14:creationId xmlns:p14="http://schemas.microsoft.com/office/powerpoint/2010/main" val="39823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0E04-9020-4D96-B703-2D053106E7B0}" type="slidenum">
              <a:rPr lang="en-US" smtClean="0"/>
              <a:t>16</a:t>
            </a:fld>
            <a:endParaRPr lang="en-US"/>
          </a:p>
        </p:txBody>
      </p:sp>
    </p:spTree>
    <p:extLst>
      <p:ext uri="{BB962C8B-B14F-4D97-AF65-F5344CB8AC3E}">
        <p14:creationId xmlns:p14="http://schemas.microsoft.com/office/powerpoint/2010/main" val="8982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0E04-9020-4D96-B703-2D053106E7B0}" type="slidenum">
              <a:rPr lang="en-US" smtClean="0"/>
              <a:t>23</a:t>
            </a:fld>
            <a:endParaRPr lang="en-US"/>
          </a:p>
        </p:txBody>
      </p:sp>
    </p:spTree>
    <p:extLst>
      <p:ext uri="{BB962C8B-B14F-4D97-AF65-F5344CB8AC3E}">
        <p14:creationId xmlns:p14="http://schemas.microsoft.com/office/powerpoint/2010/main" val="89823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0E04-9020-4D96-B703-2D053106E7B0}" type="slidenum">
              <a:rPr lang="en-US" smtClean="0"/>
              <a:t>27</a:t>
            </a:fld>
            <a:endParaRPr lang="en-US"/>
          </a:p>
        </p:txBody>
      </p:sp>
    </p:spTree>
    <p:extLst>
      <p:ext uri="{BB962C8B-B14F-4D97-AF65-F5344CB8AC3E}">
        <p14:creationId xmlns:p14="http://schemas.microsoft.com/office/powerpoint/2010/main" val="8982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7889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6820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80919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44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76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810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49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9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5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99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10565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50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80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87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73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68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8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51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18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0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4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997897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30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2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00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3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388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t>8/3/2017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28056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t>8/3/2017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8087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t>8/3/2017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7291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38116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0795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t>8/3/2017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t>‹#›</a:t>
            </a:fld>
            <a:endParaRPr lang="en-US"/>
          </a:p>
        </p:txBody>
      </p:sp>
    </p:spTree>
    <p:extLst>
      <p:ext uri="{BB962C8B-B14F-4D97-AF65-F5344CB8AC3E}">
        <p14:creationId xmlns:p14="http://schemas.microsoft.com/office/powerpoint/2010/main" val="3814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33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8/3/2017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3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hyperlink" Target="http://www.tlc.org/acts/"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48400" y="2509872"/>
            <a:ext cx="20574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71800" y="2362948"/>
            <a:ext cx="32766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43000" y="1657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2</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TextBox 7"/>
          <p:cNvSpPr txBox="1"/>
          <p:nvPr/>
        </p:nvSpPr>
        <p:spPr>
          <a:xfrm>
            <a:off x="2032746" y="1922179"/>
            <a:ext cx="6577853"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DEFINE GOD</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Tree>
    <p:extLst>
      <p:ext uri="{BB962C8B-B14F-4D97-AF65-F5344CB8AC3E}">
        <p14:creationId xmlns:p14="http://schemas.microsoft.com/office/powerpoint/2010/main" val="2948253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782600"/>
            <a:ext cx="7848600"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“…one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of your altars had this inscription on it: ‘To an Unknown God.’ This God, whom you worship without knowing, is the one I’m telling you about</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51150" y="4224834"/>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17:22-23</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169842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10771" y="1123950"/>
            <a:ext cx="7848600" cy="3046988"/>
          </a:xfrm>
          <a:prstGeom prst="rect">
            <a:avLst/>
          </a:prstGeom>
          <a:noFill/>
        </p:spPr>
        <p:txBody>
          <a:bodyPr wrap="square" rtlCol="0">
            <a:spAutoFit/>
          </a:bodyPr>
          <a:lstStyle/>
          <a:p>
            <a:pPr marL="342900" indent="-342900">
              <a:buFont typeface="Wingdings" panose="05000000000000000000" pitchFamily="2" charset="2"/>
              <a:buChar char="§"/>
            </a:pP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Zeus</a:t>
            </a:r>
            <a:r>
              <a:rPr lang="en-US" sz="2400" b="1" dirty="0">
                <a:solidFill>
                  <a:schemeClr val="bg1"/>
                </a:solidFill>
                <a:effectLst>
                  <a:outerShdw blurRad="76200" dist="38100" dir="3000000" sx="101000" sy="101000" algn="tl">
                    <a:srgbClr val="000000"/>
                  </a:outerShdw>
                </a:effectLst>
                <a:latin typeface="Franklin Gothic Heavy" panose="020B0903020102020204" pitchFamily="34" charset="0"/>
              </a:rPr>
              <a:t>: </a:t>
            </a: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sky god, along </a:t>
            </a:r>
            <a:r>
              <a:rPr lang="en-US" sz="2400" b="1" dirty="0">
                <a:solidFill>
                  <a:schemeClr val="bg1"/>
                </a:solidFill>
                <a:effectLst>
                  <a:outerShdw blurRad="76200" dist="38100" dir="3000000" sx="101000" sy="101000" algn="tl">
                    <a:srgbClr val="000000"/>
                  </a:outerShdw>
                </a:effectLst>
                <a:latin typeface="Franklin Gothic Heavy" panose="020B0903020102020204" pitchFamily="34" charset="0"/>
              </a:rPr>
              <a:t>with Hades and Poseidon, Zeus shared the rule of the world</a:t>
            </a:r>
            <a:endPar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endParaRPr>
          </a:p>
          <a:p>
            <a:pPr marL="342900" indent="-342900">
              <a:buFont typeface="Wingdings" panose="05000000000000000000" pitchFamily="2" charset="2"/>
              <a:buChar char="§"/>
            </a:pPr>
            <a:r>
              <a:rPr lang="en-US" sz="2400" b="1" dirty="0" err="1" smtClean="0">
                <a:solidFill>
                  <a:schemeClr val="bg1"/>
                </a:solidFill>
                <a:effectLst>
                  <a:outerShdw blurRad="76200" dist="38100" dir="3000000" sx="101000" sy="101000" algn="tl">
                    <a:srgbClr val="000000"/>
                  </a:outerShdw>
                </a:effectLst>
                <a:latin typeface="Franklin Gothic Heavy" panose="020B0903020102020204" pitchFamily="34" charset="0"/>
              </a:rPr>
              <a:t>Euthenia</a:t>
            </a: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 goddess of prosperity</a:t>
            </a:r>
            <a:endParaRPr lang="en-US" sz="2400" b="1" dirty="0">
              <a:solidFill>
                <a:schemeClr val="bg1"/>
              </a:solidFill>
              <a:effectLst>
                <a:outerShdw blurRad="76200" dist="38100" dir="3000000" sx="101000" sy="101000" algn="tl">
                  <a:srgbClr val="000000"/>
                </a:outerShdw>
              </a:effectLst>
              <a:latin typeface="Franklin Gothic Heavy" panose="020B0903020102020204" pitchFamily="34" charset="0"/>
            </a:endParaRPr>
          </a:p>
          <a:p>
            <a:pPr marL="342900" indent="-342900">
              <a:buFont typeface="Wingdings" panose="05000000000000000000" pitchFamily="2" charset="2"/>
              <a:buChar char="§"/>
            </a:pP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Athena</a:t>
            </a:r>
            <a:r>
              <a:rPr lang="en-US" sz="2400" b="1" dirty="0">
                <a:solidFill>
                  <a:schemeClr val="bg1"/>
                </a:solidFill>
                <a:effectLst>
                  <a:outerShdw blurRad="76200" dist="38100" dir="3000000" sx="101000" sy="101000" algn="tl">
                    <a:srgbClr val="000000"/>
                  </a:outerShdw>
                </a:effectLst>
                <a:latin typeface="Franklin Gothic Heavy" panose="020B0903020102020204" pitchFamily="34" charset="0"/>
              </a:rPr>
              <a:t>: </a:t>
            </a:r>
            <a:r>
              <a:rPr lang="en-US" sz="2400" dirty="0">
                <a:solidFill>
                  <a:schemeClr val="bg1"/>
                </a:solidFill>
                <a:effectLst>
                  <a:outerShdw blurRad="76200" dist="38100" dir="3000000" sx="101000" sy="101000" algn="tl">
                    <a:srgbClr val="000000"/>
                  </a:outerShdw>
                </a:effectLst>
                <a:latin typeface="Franklin Gothic Heavy" panose="020B0903020102020204" pitchFamily="34" charset="0"/>
              </a:rPr>
              <a:t>the goddess of wisdom; politics. </a:t>
            </a:r>
            <a:endParaRPr lang="en-US" sz="2400" dirty="0" smtClean="0">
              <a:solidFill>
                <a:schemeClr val="bg1"/>
              </a:solidFill>
              <a:effectLst>
                <a:outerShdw blurRad="76200" dist="38100" dir="3000000" sx="101000" sy="101000" algn="tl">
                  <a:srgbClr val="000000"/>
                </a:outerShdw>
              </a:effectLst>
              <a:latin typeface="Franklin Gothic Heavy" panose="020B0903020102020204" pitchFamily="34" charset="0"/>
            </a:endParaRPr>
          </a:p>
          <a:p>
            <a:pPr marL="342900" indent="-342900">
              <a:buFont typeface="Wingdings" panose="05000000000000000000" pitchFamily="2" charset="2"/>
              <a:buChar char="§"/>
            </a:pPr>
            <a:r>
              <a:rPr lang="en-US" sz="2400" dirty="0" smtClean="0">
                <a:solidFill>
                  <a:schemeClr val="bg1"/>
                </a:solidFill>
                <a:effectLst>
                  <a:outerShdw blurRad="76200" dist="38100" dir="3000000" sx="101000" sy="101000" algn="tl">
                    <a:srgbClr val="000000"/>
                  </a:outerShdw>
                </a:effectLst>
                <a:latin typeface="Franklin Gothic Heavy" panose="020B0903020102020204" pitchFamily="34" charset="0"/>
              </a:rPr>
              <a:t>Hades: god of the underworld</a:t>
            </a:r>
          </a:p>
          <a:p>
            <a:pPr marL="342900" indent="-342900">
              <a:buFont typeface="Wingdings" panose="05000000000000000000" pitchFamily="2" charset="2"/>
              <a:buChar char="§"/>
            </a:pP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Nike</a:t>
            </a:r>
            <a:r>
              <a:rPr lang="en-US" sz="2400" dirty="0">
                <a:solidFill>
                  <a:schemeClr val="bg1"/>
                </a:solidFill>
                <a:effectLst>
                  <a:outerShdw blurRad="76200" dist="38100" dir="3000000" sx="101000" sy="101000" algn="tl">
                    <a:srgbClr val="000000"/>
                  </a:outerShdw>
                </a:effectLst>
                <a:latin typeface="Franklin Gothic Heavy" panose="020B0903020102020204" pitchFamily="34" charset="0"/>
              </a:rPr>
              <a:t>: the goddess of </a:t>
            </a:r>
            <a:r>
              <a:rPr lang="en-US" sz="2400" dirty="0" smtClean="0">
                <a:solidFill>
                  <a:schemeClr val="bg1"/>
                </a:solidFill>
                <a:effectLst>
                  <a:outerShdw blurRad="76200" dist="38100" dir="3000000" sx="101000" sy="101000" algn="tl">
                    <a:srgbClr val="000000"/>
                  </a:outerShdw>
                </a:effectLst>
                <a:latin typeface="Franklin Gothic Heavy" panose="020B0903020102020204" pitchFamily="34" charset="0"/>
              </a:rPr>
              <a:t>victory</a:t>
            </a:r>
          </a:p>
          <a:p>
            <a:pPr marL="342900" indent="-342900">
              <a:buFont typeface="Wingdings" panose="05000000000000000000" pitchFamily="2" charset="2"/>
              <a:buChar char="§"/>
            </a:pP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Aphrodite</a:t>
            </a:r>
            <a:r>
              <a:rPr lang="en-US" sz="2400" dirty="0">
                <a:solidFill>
                  <a:schemeClr val="bg1"/>
                </a:solidFill>
                <a:effectLst>
                  <a:outerShdw blurRad="76200" dist="38100" dir="3000000" sx="101000" sy="101000" algn="tl">
                    <a:srgbClr val="000000"/>
                  </a:outerShdw>
                </a:effectLst>
                <a:latin typeface="Franklin Gothic Heavy" panose="020B0903020102020204" pitchFamily="34" charset="0"/>
              </a:rPr>
              <a:t>: goddess of sexuality, beauty, fertility.  </a:t>
            </a:r>
          </a:p>
          <a:p>
            <a:pPr marL="342900" indent="-342900">
              <a:buFont typeface="Wingdings" panose="05000000000000000000" pitchFamily="2" charset="2"/>
              <a:buChar char="§"/>
            </a:pPr>
            <a:r>
              <a:rPr lang="en-US" sz="2400" b="1" dirty="0" err="1" smtClean="0">
                <a:solidFill>
                  <a:schemeClr val="bg1"/>
                </a:solidFill>
                <a:effectLst>
                  <a:outerShdw blurRad="76200" dist="38100" dir="3000000" sx="101000" sy="101000" algn="tl">
                    <a:srgbClr val="000000"/>
                  </a:outerShdw>
                </a:effectLst>
                <a:latin typeface="Franklin Gothic Heavy" panose="020B0903020102020204" pitchFamily="34" charset="0"/>
              </a:rPr>
              <a:t>Cloacina</a:t>
            </a:r>
            <a:r>
              <a:rPr lang="en-US" sz="2400" b="1" dirty="0" smtClean="0">
                <a:solidFill>
                  <a:schemeClr val="bg1"/>
                </a:solidFill>
                <a:effectLst>
                  <a:outerShdw blurRad="76200" dist="38100" dir="3000000" sx="101000" sy="101000" algn="tl">
                    <a:srgbClr val="000000"/>
                  </a:outerShdw>
                </a:effectLst>
                <a:latin typeface="Franklin Gothic Heavy" panose="020B0903020102020204" pitchFamily="34" charset="0"/>
              </a:rPr>
              <a:t>: </a:t>
            </a:r>
            <a:r>
              <a:rPr lang="en-US" sz="2400" dirty="0">
                <a:solidFill>
                  <a:schemeClr val="bg1"/>
                </a:solidFill>
                <a:effectLst>
                  <a:outerShdw blurRad="76200" dist="38100" dir="3000000" sx="101000" sy="101000" algn="tl">
                    <a:srgbClr val="000000"/>
                  </a:outerShdw>
                </a:effectLst>
                <a:latin typeface="Franklin Gothic Heavy" panose="020B0903020102020204" pitchFamily="34" charset="0"/>
              </a:rPr>
              <a:t>the goddess of the sewer system. </a:t>
            </a:r>
          </a:p>
        </p:txBody>
      </p:sp>
    </p:spTree>
    <p:extLst>
      <p:ext uri="{BB962C8B-B14F-4D97-AF65-F5344CB8AC3E}">
        <p14:creationId xmlns:p14="http://schemas.microsoft.com/office/powerpoint/2010/main" val="2003233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55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2535" y="285750"/>
            <a:ext cx="7848600" cy="341632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is the Maker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b="1" baseline="30000" dirty="0" smtClean="0">
                <a:solidFill>
                  <a:schemeClr val="bg1"/>
                </a:solidFill>
                <a:effectLst>
                  <a:outerShdw blurRad="38100" dist="38100" dir="2700000" algn="tl">
                    <a:srgbClr val="000000">
                      <a:alpha val="43137"/>
                    </a:srgbClr>
                  </a:outerShdw>
                </a:effectLst>
                <a:latin typeface="Papyrus" panose="03070502060502030205" pitchFamily="66" charset="0"/>
              </a:rPr>
              <a:t>24 </a:t>
            </a:r>
            <a:r>
              <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rPr>
              <a:t>He </a:t>
            </a:r>
            <a:r>
              <a:rPr lang="en-US" sz="2400" dirty="0">
                <a:solidFill>
                  <a:schemeClr val="bg1"/>
                </a:solidFill>
                <a:effectLst>
                  <a:outerShdw blurRad="38100" dist="38100" dir="2700000" algn="tl">
                    <a:srgbClr val="000000">
                      <a:alpha val="43137"/>
                    </a:srgbClr>
                  </a:outerShdw>
                </a:effectLst>
                <a:latin typeface="Papyrus" panose="03070502060502030205" pitchFamily="66" charset="0"/>
              </a:rPr>
              <a:t>is the God who made the world and everything in it</a:t>
            </a:r>
            <a:r>
              <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rPr>
              <a:t>.</a:t>
            </a:r>
          </a:p>
          <a:p>
            <a:pPr algn="ctr"/>
            <a:endPar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endParaRPr>
          </a:p>
          <a:p>
            <a:pPr algn="ctr"/>
            <a:r>
              <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is the Ruler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b="1" baseline="30000" dirty="0" smtClean="0">
                <a:solidFill>
                  <a:schemeClr val="bg1"/>
                </a:solidFill>
                <a:effectLst>
                  <a:outerShdw blurRad="38100" dist="38100" dir="2700000" algn="tl">
                    <a:srgbClr val="000000">
                      <a:alpha val="43137"/>
                    </a:srgbClr>
                  </a:outerShdw>
                </a:effectLst>
                <a:latin typeface="Papyrus" panose="03070502060502030205" pitchFamily="66" charset="0"/>
              </a:rPr>
              <a:t>24 </a:t>
            </a:r>
            <a:r>
              <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rPr>
              <a:t>Since </a:t>
            </a:r>
            <a:r>
              <a:rPr lang="en-US" sz="2400" dirty="0">
                <a:solidFill>
                  <a:schemeClr val="bg1"/>
                </a:solidFill>
                <a:effectLst>
                  <a:outerShdw blurRad="38100" dist="38100" dir="2700000" algn="tl">
                    <a:srgbClr val="000000">
                      <a:alpha val="43137"/>
                    </a:srgbClr>
                  </a:outerShdw>
                </a:effectLst>
                <a:latin typeface="Papyrus" panose="03070502060502030205" pitchFamily="66" charset="0"/>
              </a:rPr>
              <a:t>he is Lord of heaven and earth, he doesn’t live in man-made </a:t>
            </a:r>
            <a:r>
              <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rPr>
              <a:t>temples</a:t>
            </a:r>
            <a:r>
              <a:rPr lang="en-US" sz="2400" dirty="0">
                <a:solidFill>
                  <a:schemeClr val="bg1"/>
                </a:solidFill>
                <a:effectLst>
                  <a:outerShdw blurRad="38100" dist="38100" dir="2700000" algn="tl">
                    <a:srgbClr val="000000">
                      <a:alpha val="43137"/>
                    </a:srgbClr>
                  </a:outerShdw>
                </a:effectLst>
                <a:latin typeface="Papyrus" panose="03070502060502030205" pitchFamily="66" charset="0"/>
              </a:rPr>
              <a:t> </a:t>
            </a:r>
            <a:endParaRPr lang="en-US" sz="2400" dirty="0" smtClean="0">
              <a:solidFill>
                <a:schemeClr val="bg1"/>
              </a:solidFill>
              <a:effectLst>
                <a:outerShdw blurRad="38100" dist="38100" dir="2700000" algn="tl">
                  <a:srgbClr val="000000">
                    <a:alpha val="43137"/>
                  </a:srgbClr>
                </a:outerShdw>
              </a:effectLst>
              <a:latin typeface="Papyrus" panose="03070502060502030205" pitchFamily="66"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is the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Giver</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b="1" baseline="30000" dirty="0">
                <a:solidFill>
                  <a:schemeClr val="bg1"/>
                </a:solidFill>
                <a:effectLst>
                  <a:outerShdw blurRad="38100" dist="38100" dir="2700000" algn="tl">
                    <a:srgbClr val="000000">
                      <a:alpha val="43137"/>
                    </a:srgbClr>
                  </a:outerShdw>
                </a:effectLst>
                <a:latin typeface="Papyrus" panose="03070502060502030205" pitchFamily="66" charset="0"/>
              </a:rPr>
              <a:t>25 </a:t>
            </a:r>
            <a:r>
              <a:rPr lang="en-US" sz="2400" dirty="0" smtClean="0">
                <a:solidFill>
                  <a:schemeClr val="bg1"/>
                </a:solidFill>
                <a:effectLst>
                  <a:outerShdw blurRad="50800" dist="50800" dir="5400000" algn="ctr" rotWithShape="0">
                    <a:schemeClr val="bg2">
                      <a:lumMod val="10000"/>
                    </a:schemeClr>
                  </a:outerShdw>
                </a:effectLst>
                <a:latin typeface="Papyrus" panose="03070502060502030205" pitchFamily="66" charset="0"/>
              </a:rPr>
              <a:t>He </a:t>
            </a:r>
            <a:r>
              <a:rPr lang="en-US" sz="2400" dirty="0">
                <a:solidFill>
                  <a:schemeClr val="bg1"/>
                </a:solidFill>
                <a:effectLst>
                  <a:outerShdw blurRad="50800" dist="50800" dir="5400000" algn="ctr" rotWithShape="0">
                    <a:schemeClr val="bg2">
                      <a:lumMod val="10000"/>
                    </a:schemeClr>
                  </a:outerShdw>
                </a:effectLst>
                <a:latin typeface="Papyrus" panose="03070502060502030205" pitchFamily="66" charset="0"/>
              </a:rPr>
              <a:t>himself gives life and breath to everything,</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51150" y="4224834"/>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17:24-25</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519621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3170803"/>
            <a:ext cx="82296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43000" y="1657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3</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TextBox 7"/>
          <p:cNvSpPr txBox="1"/>
          <p:nvPr/>
        </p:nvSpPr>
        <p:spPr>
          <a:xfrm>
            <a:off x="2261347" y="2067401"/>
            <a:ext cx="4648200"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EXPLAIN</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
        <p:nvSpPr>
          <p:cNvPr id="5" name="Rectangle 4"/>
          <p:cNvSpPr/>
          <p:nvPr/>
        </p:nvSpPr>
        <p:spPr>
          <a:xfrm>
            <a:off x="381000" y="3264753"/>
            <a:ext cx="853440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THAT GOD REWARDS SEEKERS</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3899722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62150"/>
            <a:ext cx="8126506" cy="193899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“His purpose was for the nations to seek after God and perhaps feel their way toward him and find him—though he is not far from any one of us.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 him we live and move and exist. As some of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own poets have said,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We are his offspring.’ </a:t>
            </a:r>
          </a:p>
        </p:txBody>
      </p:sp>
      <p:sp>
        <p:nvSpPr>
          <p:cNvPr id="4" name="TextBox 3"/>
          <p:cNvSpPr txBox="1"/>
          <p:nvPr/>
        </p:nvSpPr>
        <p:spPr>
          <a:xfrm>
            <a:off x="2813050" y="40195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17:27-28</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244074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62150"/>
            <a:ext cx="8126506" cy="193899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“Keep on asking, and you will receive what you ask for. Keep on seeking, and you will find. Keep on knocking, and the door will be opened to you.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everyone who asks, receives. Everyone who seeks, finds. And to everyone who knocks, the door will be opened.</a:t>
            </a:r>
          </a:p>
        </p:txBody>
      </p:sp>
      <p:sp>
        <p:nvSpPr>
          <p:cNvPr id="4" name="TextBox 3"/>
          <p:cNvSpPr txBox="1"/>
          <p:nvPr/>
        </p:nvSpPr>
        <p:spPr>
          <a:xfrm>
            <a:off x="2813050" y="40195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Matthew 6:7-8</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658458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3028950"/>
            <a:ext cx="31242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 Ourselves</a:t>
            </a:r>
          </a:p>
          <a:p>
            <a:pPr marL="342900" indent="-342900">
              <a:buFont typeface="Arial" panose="020B0604020202020204" pitchFamily="34" charset="0"/>
              <a:buChar char="•"/>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 Nature</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839180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9907" y="2745123"/>
            <a:ext cx="6743699" cy="1785104"/>
          </a:xfrm>
          <a:prstGeom prst="rect">
            <a:avLst/>
          </a:prstGeom>
          <a:noFill/>
        </p:spPr>
        <p:txBody>
          <a:bodyPr wrap="square" rtlCol="0">
            <a:spAutoFit/>
          </a:bodyPr>
          <a:lstStyle/>
          <a:p>
            <a:pPr lvl="0" algn="ctr"/>
            <a:r>
              <a:rPr lang="en-US" sz="9600" b="1" dirty="0" smtClean="0">
                <a:ln w="12700">
                  <a:solidFill>
                    <a:prstClr val="black"/>
                  </a:solidFill>
                  <a:prstDash val="solid"/>
                </a:ln>
                <a:solidFill>
                  <a:schemeClr val="bg1"/>
                </a:solidFill>
                <a:effectLst>
                  <a:outerShdw blurRad="63500" dist="101600" dir="1740000" sx="101000" sy="101000" algn="tl" rotWithShape="0">
                    <a:prstClr val="black"/>
                  </a:outerShdw>
                </a:effectLst>
                <a:latin typeface="Franklin Gothic Demi" panose="020B0703020102020204" pitchFamily="34" charset="0"/>
              </a:rPr>
              <a:t>MARS HILL</a:t>
            </a:r>
            <a:endParaRPr lang="en-US" sz="8800" b="1" i="1" dirty="0">
              <a:ln w="12700">
                <a:solidFill>
                  <a:prstClr val="black"/>
                </a:solidFill>
                <a:prstDash val="solid"/>
              </a:ln>
              <a:solidFill>
                <a:schemeClr val="bg1"/>
              </a:solidFill>
              <a:effectLst>
                <a:outerShdw blurRad="63500" dist="101600" dir="1740000" sx="101000" sy="101000" algn="tl" rotWithShape="0">
                  <a:prstClr val="black"/>
                </a:outerShdw>
              </a:effectLst>
              <a:latin typeface="Franklin Gothic Demi" panose="020B0703020102020204" pitchFamily="34" charset="0"/>
            </a:endParaRPr>
          </a:p>
          <a:p>
            <a:endParaRPr lang="en-US" sz="1400" dirty="0">
              <a:solidFill>
                <a:schemeClr val="bg1"/>
              </a:solidFill>
            </a:endParaRPr>
          </a:p>
        </p:txBody>
      </p:sp>
      <p:sp>
        <p:nvSpPr>
          <p:cNvPr id="5" name="TextBox 4"/>
          <p:cNvSpPr txBox="1"/>
          <p:nvPr/>
        </p:nvSpPr>
        <p:spPr>
          <a:xfrm>
            <a:off x="887506" y="2380387"/>
            <a:ext cx="7048499" cy="877163"/>
          </a:xfrm>
          <a:prstGeom prst="rect">
            <a:avLst/>
          </a:prstGeom>
          <a:noFill/>
        </p:spPr>
        <p:txBody>
          <a:bodyPr wrap="square" rtlCol="0">
            <a:spAutoFit/>
          </a:bodyPr>
          <a:lstStyle/>
          <a:p>
            <a:pPr lvl="0" algn="ctr"/>
            <a:r>
              <a:rPr lang="en-US" sz="4400" b="1" dirty="0" smtClean="0">
                <a:ln w="12700">
                  <a:solidFill>
                    <a:prstClr val="black"/>
                  </a:solidFill>
                  <a:prstDash val="solid"/>
                </a:ln>
                <a:solidFill>
                  <a:schemeClr val="bg1"/>
                </a:solidFill>
                <a:effectLst>
                  <a:outerShdw blurRad="63500" dist="101600" dir="1740000" sx="101000" sy="101000" algn="tl" rotWithShape="0">
                    <a:prstClr val="black"/>
                  </a:outerShdw>
                </a:effectLst>
                <a:latin typeface="Franklin Gothic Demi" panose="020B0703020102020204" pitchFamily="34" charset="0"/>
              </a:rPr>
              <a:t>TALKING ABOUT JESUS ON</a:t>
            </a:r>
            <a:endParaRPr lang="en-US" sz="4000" b="1" i="1" dirty="0">
              <a:ln w="12700">
                <a:solidFill>
                  <a:prstClr val="black"/>
                </a:solidFill>
                <a:prstDash val="solid"/>
              </a:ln>
              <a:solidFill>
                <a:schemeClr val="bg1"/>
              </a:solidFill>
              <a:effectLst>
                <a:outerShdw blurRad="63500" dist="101600" dir="1740000" sx="101000" sy="101000" algn="tl" rotWithShape="0">
                  <a:prstClr val="black"/>
                </a:outerShdw>
              </a:effectLst>
              <a:latin typeface="Franklin Gothic Demi" panose="020B0703020102020204" pitchFamily="34" charset="0"/>
            </a:endParaRPr>
          </a:p>
          <a:p>
            <a:endParaRPr lang="en-US" sz="600" dirty="0">
              <a:solidFill>
                <a:schemeClr val="bg1"/>
              </a:solidFill>
            </a:endParaRPr>
          </a:p>
        </p:txBody>
      </p:sp>
      <p:sp>
        <p:nvSpPr>
          <p:cNvPr id="3" name="4-Point Star 2"/>
          <p:cNvSpPr/>
          <p:nvPr/>
        </p:nvSpPr>
        <p:spPr>
          <a:xfrm>
            <a:off x="5715000" y="1879627"/>
            <a:ext cx="762000" cy="832913"/>
          </a:xfrm>
          <a:prstGeom prst="star4">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30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047" y="133350"/>
            <a:ext cx="8610600" cy="4154984"/>
          </a:xfrm>
          <a:prstGeom prst="rect">
            <a:avLst/>
          </a:prstGeom>
          <a:noFill/>
        </p:spPr>
        <p:txBody>
          <a:bodyPr wrap="square" rtlCol="0">
            <a:spAutoFit/>
          </a:bodyPr>
          <a:lstStyle/>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will never find a man, woman, boy, or girl who does not have a passion for life, who does not want to live, who is not in revolt against death and boredom and frustration and all the other negative qualities of life. They all want to seize hold of life. And you will never find a man, woman, boy or girl who does not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want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to succeed, who does not want to reach out and try something new and accomplish new objectives, to conquer new territory. That is because man is made in the image of God. Further, you will never find a human being who does not have some power to create, to invent, some ability to produce or fashion or make or shape</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54325" y="4318590"/>
            <a:ext cx="320675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-Ray Stedman</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116153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81150"/>
            <a:ext cx="3600564" cy="199104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Tree>
    <p:extLst>
      <p:ext uri="{BB962C8B-B14F-4D97-AF65-F5344CB8AC3E}">
        <p14:creationId xmlns:p14="http://schemas.microsoft.com/office/powerpoint/2010/main" val="4218935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956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19200" y="3198578"/>
            <a:ext cx="6858000" cy="1049572"/>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43000" y="16573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4</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TextBox 7"/>
          <p:cNvSpPr txBox="1"/>
          <p:nvPr/>
        </p:nvSpPr>
        <p:spPr>
          <a:xfrm>
            <a:off x="2057400" y="2097573"/>
            <a:ext cx="5769216"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PROCLAIM</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
        <p:nvSpPr>
          <p:cNvPr id="5" name="Rectangle 4"/>
          <p:cNvSpPr/>
          <p:nvPr/>
        </p:nvSpPr>
        <p:spPr>
          <a:xfrm>
            <a:off x="838200" y="3257550"/>
            <a:ext cx="7543800" cy="769441"/>
          </a:xfrm>
          <a:prstGeom prst="rect">
            <a:avLst/>
          </a:prstGeom>
          <a:noFill/>
          <a:ln>
            <a:noFill/>
          </a:ln>
        </p:spPr>
        <p:txBody>
          <a:bodyPr wrap="square" lIns="91440" tIns="45720" rIns="91440" bIns="45720">
            <a:spAutoFit/>
          </a:bodyPr>
          <a:lstStyle/>
          <a:p>
            <a:pPr algn="ctr"/>
            <a:r>
              <a:rPr lang="en-US" sz="44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GOD IS THE ULTIMATE JUDGE</a:t>
            </a:r>
            <a:endParaRPr lang="en-US" sz="48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2283935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77414"/>
            <a:ext cx="8610600" cy="2308324"/>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overlooked people’s ignorance about these things in earlier times, but now he commands everyone everywhere to repent of their sins and turn to him.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has set a day for judging the world with justice by the man he has appointed, and he proved to everyone who this is by raising him from the dead</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667000" y="4019550"/>
            <a:ext cx="3851275"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17:30-31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239930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77414"/>
            <a:ext cx="8610600" cy="2308324"/>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overlooked people’s ignorance about these things in earlier times, but now he commands everyone everywhere to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repent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of their sins and turn to him.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has set a day for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judging</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the world with justice by the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man</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he has appointed, and he proved to everyone who this is by raising him from the dead</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667000" y="4019550"/>
            <a:ext cx="3851275"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17:30-31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1418482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37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5900" y="2266950"/>
            <a:ext cx="6858000" cy="1049572"/>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17335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5</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TextBox 7"/>
          <p:cNvSpPr txBox="1"/>
          <p:nvPr/>
        </p:nvSpPr>
        <p:spPr>
          <a:xfrm>
            <a:off x="1981200" y="2791735"/>
            <a:ext cx="5769216"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RESPONSE</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
        <p:nvSpPr>
          <p:cNvPr id="5" name="Rectangle 4"/>
          <p:cNvSpPr/>
          <p:nvPr/>
        </p:nvSpPr>
        <p:spPr>
          <a:xfrm>
            <a:off x="1316345" y="2407015"/>
            <a:ext cx="7543800" cy="769441"/>
          </a:xfrm>
          <a:prstGeom prst="rect">
            <a:avLst/>
          </a:prstGeom>
          <a:noFill/>
          <a:ln>
            <a:noFill/>
          </a:ln>
        </p:spPr>
        <p:txBody>
          <a:bodyPr wrap="square" lIns="91440" tIns="45720" rIns="91440" bIns="45720">
            <a:spAutoFit/>
          </a:bodyPr>
          <a:lstStyle/>
          <a:p>
            <a:pPr algn="ctr"/>
            <a:r>
              <a:rPr lang="en-US" sz="44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YOU CAN’T CONTROL THE</a:t>
            </a:r>
            <a:endParaRPr lang="en-US" sz="48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2392805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337" y="2038350"/>
            <a:ext cx="8610600"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When they heard Paul speak about the resurrection of the dead, some laughed in contempt, but others said, “We want to hear more about this later.”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ended Paul’s discussion with them,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some joined him and became believers.</a:t>
            </a:r>
          </a:p>
        </p:txBody>
      </p:sp>
      <p:sp>
        <p:nvSpPr>
          <p:cNvPr id="4" name="TextBox 3"/>
          <p:cNvSpPr txBox="1"/>
          <p:nvPr/>
        </p:nvSpPr>
        <p:spPr>
          <a:xfrm>
            <a:off x="2667000" y="4019550"/>
            <a:ext cx="3851275"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17:32-34</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8071075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41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 t="4010" r="2611" b="18731"/>
          <a:stretch/>
        </p:blipFill>
        <p:spPr bwMode="auto">
          <a:xfrm>
            <a:off x="381000" y="133350"/>
            <a:ext cx="8252012" cy="490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200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165" y="2571750"/>
            <a:ext cx="7848600" cy="830997"/>
          </a:xfrm>
          <a:prstGeom prst="rect">
            <a:avLst/>
          </a:prstGeom>
          <a:noFill/>
        </p:spPr>
        <p:txBody>
          <a:bodyPr wrap="square" rtlCol="0">
            <a:spAutoFit/>
          </a:bodyPr>
          <a:lstStyle/>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gospel is fundamentally an announcement,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not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explanation.</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2780675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ailystoic.com/wp-content/uploads/2016/09/scho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5865" y="666750"/>
            <a:ext cx="5677508" cy="37861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2190512"/>
            <a:ext cx="4476446" cy="369332"/>
          </a:xfrm>
          <a:prstGeom prst="rect">
            <a:avLst/>
          </a:prstGeom>
          <a:noFill/>
        </p:spPr>
        <p:txBody>
          <a:bodyPr wrap="square" rtlCol="0">
            <a:spAutoFit/>
          </a:bodyPr>
          <a:lstStyle/>
          <a:p>
            <a:r>
              <a:rPr lang="en-US" dirty="0" smtClean="0">
                <a:solidFill>
                  <a:schemeClr val="bg1"/>
                </a:solidFill>
                <a:effectLst>
                  <a:outerShdw blurRad="38100" dist="38100" dir="2700000" algn="tl">
                    <a:schemeClr val="tx1"/>
                  </a:outerShdw>
                </a:effectLst>
                <a:latin typeface="Franklin Gothic Heavy" panose="020B0903020102020204" pitchFamily="34" charset="0"/>
              </a:rPr>
              <a:t>Epicurean </a:t>
            </a:r>
            <a:r>
              <a:rPr lang="en-US" dirty="0">
                <a:solidFill>
                  <a:schemeClr val="bg1"/>
                </a:solidFill>
                <a:effectLst>
                  <a:outerShdw blurRad="38100" dist="38100" dir="2700000" algn="tl">
                    <a:schemeClr val="tx1"/>
                  </a:outerShdw>
                </a:effectLst>
                <a:latin typeface="Franklin Gothic Heavy" panose="020B0903020102020204" pitchFamily="34" charset="0"/>
              </a:rPr>
              <a:t>and Stoic </a:t>
            </a:r>
            <a:r>
              <a:rPr lang="en-US" dirty="0" smtClean="0">
                <a:solidFill>
                  <a:schemeClr val="bg1"/>
                </a:solidFill>
                <a:effectLst>
                  <a:outerShdw blurRad="38100" dist="38100" dir="2700000" algn="tl">
                    <a:schemeClr val="tx1"/>
                  </a:outerShdw>
                </a:effectLst>
                <a:latin typeface="Franklin Gothic Heavy" panose="020B0903020102020204" pitchFamily="34" charset="0"/>
              </a:rPr>
              <a:t>philosophers</a:t>
            </a:r>
            <a:endParaRPr lang="en-US" dirty="0">
              <a:solidFill>
                <a:schemeClr val="bg1"/>
              </a:solidFill>
              <a:effectLst>
                <a:outerShdw blurRad="38100" dist="38100" dir="2700000" algn="tl">
                  <a:schemeClr val="tx1"/>
                </a:outerShdw>
              </a:effectLst>
              <a:latin typeface="Franklin Gothic Heavy" panose="020B0903020102020204" pitchFamily="34" charset="0"/>
            </a:endParaRPr>
          </a:p>
        </p:txBody>
      </p:sp>
    </p:spTree>
    <p:extLst>
      <p:ext uri="{BB962C8B-B14F-4D97-AF65-F5344CB8AC3E}">
        <p14:creationId xmlns:p14="http://schemas.microsoft.com/office/powerpoint/2010/main" val="340009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200150"/>
            <a:ext cx="5867400" cy="646331"/>
          </a:xfrm>
          <a:prstGeom prst="rect">
            <a:avLst/>
          </a:prstGeom>
          <a:noFill/>
        </p:spPr>
        <p:txBody>
          <a:bodyPr wrap="square" rtlCol="0">
            <a:spAutoFit/>
          </a:bodyPr>
          <a:lstStyle/>
          <a:p>
            <a:r>
              <a:rPr lang="en-US" dirty="0">
                <a:hlinkClick r:id="rId2"/>
              </a:rPr>
              <a:t>http://www.tlc.org/acts</a:t>
            </a:r>
            <a:r>
              <a:rPr lang="en-US" dirty="0" smtClean="0">
                <a:hlinkClick r:id="rId2"/>
              </a:rPr>
              <a:t>/</a:t>
            </a:r>
            <a:endParaRPr lang="en-US" dirty="0" smtClean="0"/>
          </a:p>
          <a:p>
            <a:r>
              <a:rPr lang="en-US" dirty="0" smtClean="0"/>
              <a:t>0:00 – 2:48</a:t>
            </a:r>
            <a:endParaRPr lang="en-US" dirty="0"/>
          </a:p>
        </p:txBody>
      </p:sp>
    </p:spTree>
    <p:extLst>
      <p:ext uri="{BB962C8B-B14F-4D97-AF65-F5344CB8AC3E}">
        <p14:creationId xmlns:p14="http://schemas.microsoft.com/office/powerpoint/2010/main" val="1001528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37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3170803"/>
            <a:ext cx="58674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95400" y="1776502"/>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1</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TextBox 7"/>
          <p:cNvSpPr txBox="1"/>
          <p:nvPr/>
        </p:nvSpPr>
        <p:spPr>
          <a:xfrm>
            <a:off x="2261347" y="2067401"/>
            <a:ext cx="4648200" cy="1723549"/>
          </a:xfrm>
          <a:prstGeom prst="rect">
            <a:avLst/>
          </a:prstGeom>
          <a:noFill/>
        </p:spPr>
        <p:txBody>
          <a:bodyPr wrap="square" rtlCol="0">
            <a:spAutoFit/>
          </a:bodyPr>
          <a:lstStyle/>
          <a:p>
            <a:pPr lvl="0" algn="ctr"/>
            <a:r>
              <a:rPr lang="en-US" sz="8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START</a:t>
            </a:r>
            <a:endParaRPr lang="en-US" sz="66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dirty="0">
              <a:solidFill>
                <a:schemeClr val="bg1"/>
              </a:solidFill>
            </a:endParaRPr>
          </a:p>
        </p:txBody>
      </p:sp>
      <p:sp>
        <p:nvSpPr>
          <p:cNvPr id="5" name="Rectangle 4"/>
          <p:cNvSpPr/>
          <p:nvPr/>
        </p:nvSpPr>
        <p:spPr>
          <a:xfrm>
            <a:off x="834492" y="3169682"/>
            <a:ext cx="7703780" cy="1107996"/>
          </a:xfrm>
          <a:prstGeom prst="rect">
            <a:avLst/>
          </a:prstGeom>
          <a:noFill/>
          <a:ln>
            <a:noFill/>
          </a:ln>
        </p:spPr>
        <p:txBody>
          <a:bodyPr wrap="square" lIns="91440" tIns="45720" rIns="91440" bIns="45720">
            <a:spAutoFit/>
          </a:bodyPr>
          <a:lstStyle/>
          <a:p>
            <a:pPr algn="ctr"/>
            <a:r>
              <a:rPr lang="en-US" sz="66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WHERE THEY ARE</a:t>
            </a:r>
            <a:endParaRPr lang="en-US" sz="72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4239160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647950"/>
            <a:ext cx="7848600"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“Men of Athens, I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notice that you are very religious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in every way, for as I was walking along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saw your many shrines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51150" y="4224834"/>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17:22-23</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50861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80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6548</TotalTime>
  <Words>658</Words>
  <Application>Microsoft Office PowerPoint</Application>
  <PresentationFormat>On-screen Show (16:9)</PresentationFormat>
  <Paragraphs>58</Paragraphs>
  <Slides>31</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Franklin Gothic Demi</vt:lpstr>
      <vt:lpstr>Franklin Gothic Heavy</vt:lpstr>
      <vt:lpstr>Papyrus</vt:lpstr>
      <vt:lpstr>Wingdings</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Seminary</cp:lastModifiedBy>
  <cp:revision>164</cp:revision>
  <dcterms:created xsi:type="dcterms:W3CDTF">2017-03-21T02:22:27Z</dcterms:created>
  <dcterms:modified xsi:type="dcterms:W3CDTF">2017-08-03T20:49:45Z</dcterms:modified>
</cp:coreProperties>
</file>